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IBM Plex Sans"/>
      <p:regular r:id="rId36"/>
      <p:bold r:id="rId37"/>
      <p:italic r:id="rId38"/>
      <p:boldItalic r:id="rId39"/>
    </p:embeddedFont>
    <p:embeddedFont>
      <p:font typeface="Space Mon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paceMono-regular.fntdata"/><Relationship Id="rId20" Type="http://schemas.openxmlformats.org/officeDocument/2006/relationships/slide" Target="slides/slide14.xml"/><Relationship Id="rId42" Type="http://schemas.openxmlformats.org/officeDocument/2006/relationships/font" Target="fonts/SpaceMono-italic.fntdata"/><Relationship Id="rId41" Type="http://schemas.openxmlformats.org/officeDocument/2006/relationships/font" Target="fonts/SpaceMono-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SpaceMono-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IBMPlexSans-bold.fntdata"/><Relationship Id="rId14" Type="http://schemas.openxmlformats.org/officeDocument/2006/relationships/slide" Target="slides/slide8.xml"/><Relationship Id="rId36" Type="http://schemas.openxmlformats.org/officeDocument/2006/relationships/font" Target="fonts/IBMPlexSans-regular.fntdata"/><Relationship Id="rId17" Type="http://schemas.openxmlformats.org/officeDocument/2006/relationships/slide" Target="slides/slide11.xml"/><Relationship Id="rId39" Type="http://schemas.openxmlformats.org/officeDocument/2006/relationships/font" Target="fonts/IBMPlexSans-boldItalic.fntdata"/><Relationship Id="rId16" Type="http://schemas.openxmlformats.org/officeDocument/2006/relationships/slide" Target="slides/slide10.xml"/><Relationship Id="rId38" Type="http://schemas.openxmlformats.org/officeDocument/2006/relationships/font" Target="fonts/IBMPlexSans-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2a07fc1332_2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32a07fc1332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2a07fc1332_2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32a07fc1332_2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2a07fc1332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32a07fc1332_2_10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2a07fc1332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32a07fc1332_2_10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2a07fc1332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32a07fc1332_2_1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2a07fc1332_2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32a07fc1332_2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2a07fc1332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32a07fc1332_2_1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2a07fc1332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32a07fc1332_2_1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2a07fc1332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32a07fc1332_2_1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2a07fc1332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32a07fc1332_2_1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2a07fc1332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32a07fc1332_2_1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b480e55fe4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3b480e55fe4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2a07fc1332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32a07fc1332_2_1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2a07fc1332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32a07fc1332_2_1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2a07fc1332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32a07fc1332_2_1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2a07fc1332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32a07fc1332_2_16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2a07fc1332_2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32a07fc1332_2_16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2a07fc1332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32a07fc1332_2_17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2a07fc1332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32a07fc1332_2_17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2a07fc1332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32a07fc1332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2a07fc1332_2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32a07fc1332_2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2a07fc1332_2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32a07fc1332_2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b480e55fe4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3b480e55fe4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a07fc1332_2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g32a07fc1332_2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2a07fc1332_2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32a07fc1332_2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2a07fc1332_2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32a07fc1332_2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2a07fc1332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32a07fc1332_2_7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2a07fc1332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32a07fc1332_2_8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2a07fc1332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32a07fc1332_2_9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sp>
        <p:nvSpPr>
          <p:cNvPr id="65" name="Google Shape;65;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6" name="Google Shape;6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0" name="Google Shape;70;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1" name="Google Shape;7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 name="Google Shape;7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7" name="Google Shape;77;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8" name="Google Shape;7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1" name="Google Shape;8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5" name="Google Shape;85;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6" name="Google Shape;86;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7" name="Google Shape;8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90" name="Google Shape;9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3" name="Google Shape;93;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playground.tensorflow.org/" TargetMode="External"/><Relationship Id="rId4" Type="http://schemas.openxmlformats.org/officeDocument/2006/relationships/hyperlink" Target="https://playground.tensorflow.org/" TargetMode="External"/><Relationship Id="rId5" Type="http://schemas.openxmlformats.org/officeDocument/2006/relationships/hyperlink" Target="https://playground.tensorflow.or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hyperlink" Target="https://colab.research.google.com/drive/1_3Q-gV98y-RtK1bOBvSMOEU7BrgOUZ5X#scrollTo=1owm4rB0v75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poloclub.github.io/cnn-explain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s://playground.tensorflow.org/" TargetMode="External"/><Relationship Id="rId4" Type="http://schemas.openxmlformats.org/officeDocument/2006/relationships/hyperlink" Target="https://playground.tensorflow.org/" TargetMode="External"/><Relationship Id="rId5" Type="http://schemas.openxmlformats.org/officeDocument/2006/relationships/hyperlink" Target="https://playground.tensorflow.org/" TargetMode="External"/><Relationship Id="rId6" Type="http://schemas.openxmlformats.org/officeDocument/2006/relationships/hyperlink" Target="https://poloclub.github.io/cnn-explainer/" TargetMode="External"/><Relationship Id="rId7" Type="http://schemas.openxmlformats.org/officeDocument/2006/relationships/hyperlink" Target="https://poloclub.github.io/ganlab/" TargetMode="External"/><Relationship Id="rId8" Type="http://schemas.openxmlformats.org/officeDocument/2006/relationships/hyperlink" Target="https://damien0x0023.github.io/rnnExplainer/"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hyperlink" Target="https://blog.imaginationtech.com/neural-networks-a-guide-for-my-mom/" TargetMode="External"/><Relationship Id="rId4" Type="http://schemas.openxmlformats.org/officeDocument/2006/relationships/hyperlink" Target="https://blog.imaginationtech.com/neural-networks-a-guide-for-my-mom/" TargetMode="External"/><Relationship Id="rId5" Type="http://schemas.openxmlformats.org/officeDocument/2006/relationships/hyperlink" Target="https://blog.wolfram.com/2019/05/02/neural-networks-an-introduction/" TargetMode="External"/><Relationship Id="rId6" Type="http://schemas.openxmlformats.org/officeDocument/2006/relationships/hyperlink" Target="https://blog.wolfram.com/2019/05/02/neural-networks-an-introduction/" TargetMode="External"/><Relationship Id="rId7" Type="http://schemas.openxmlformats.org/officeDocument/2006/relationships/hyperlink" Target="https://www.wgu.edu/blog/neural-networks-deep-learning-explained2003.html" TargetMode="External"/><Relationship Id="rId8" Type="http://schemas.openxmlformats.org/officeDocument/2006/relationships/hyperlink" Target="https://ujjwalkarn.me/2016/08/11/intuitive-explanation-convnet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hyperlink" Target="mailto:zahariesergiu@gmail.com" TargetMode="External"/><Relationship Id="rId4" Type="http://schemas.openxmlformats.org/officeDocument/2006/relationships/hyperlink" Target="https://www.linkedin.com/in/zahariesergiu/" TargetMode="External"/><Relationship Id="rId5" Type="http://schemas.openxmlformats.org/officeDocument/2006/relationships/hyperlink" Target="https://github.com/zahariesergiu/ubb-sociology-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1.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0" y="377425"/>
            <a:ext cx="8634600" cy="3132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sz="1100">
                <a:highlight>
                  <a:srgbClr val="FFFFFF"/>
                </a:highlight>
              </a:rPr>
              <a:t>			</a:t>
            </a:r>
            <a:endParaRPr sz="1100">
              <a:highlight>
                <a:srgbClr val="FFFFFF"/>
              </a:highlight>
            </a:endParaRPr>
          </a:p>
          <a:p>
            <a:pPr indent="0" lvl="0" marL="0" rtl="0" algn="ctr">
              <a:lnSpc>
                <a:spcPct val="100000"/>
              </a:lnSpc>
              <a:spcBef>
                <a:spcPts val="0"/>
              </a:spcBef>
              <a:spcAft>
                <a:spcPts val="0"/>
              </a:spcAft>
              <a:buSzPts val="5200"/>
              <a:buNone/>
            </a:pPr>
            <a:r>
              <a:rPr b="1" lang="en" sz="4400">
                <a:highlight>
                  <a:srgbClr val="FFFFFF"/>
                </a:highlight>
              </a:rPr>
              <a:t>Machine learning:</a:t>
            </a:r>
            <a:endParaRPr b="1" sz="4400">
              <a:highlight>
                <a:srgbClr val="FFFFFF"/>
              </a:highlight>
            </a:endParaRPr>
          </a:p>
          <a:p>
            <a:pPr indent="0" lvl="0" marL="0" rtl="0" algn="ctr">
              <a:lnSpc>
                <a:spcPct val="100000"/>
              </a:lnSpc>
              <a:spcBef>
                <a:spcPts val="0"/>
              </a:spcBef>
              <a:spcAft>
                <a:spcPts val="0"/>
              </a:spcAft>
              <a:buSzPts val="5200"/>
              <a:buNone/>
            </a:pPr>
            <a:r>
              <a:rPr b="1" lang="en" sz="4400">
                <a:highlight>
                  <a:srgbClr val="FFFFFF"/>
                </a:highlight>
              </a:rPr>
              <a:t>prediction,</a:t>
            </a:r>
            <a:endParaRPr b="1" sz="4400">
              <a:highlight>
                <a:srgbClr val="FFFFFF"/>
              </a:highlight>
            </a:endParaRPr>
          </a:p>
          <a:p>
            <a:pPr indent="0" lvl="0" marL="0" rtl="0" algn="ctr">
              <a:lnSpc>
                <a:spcPct val="100000"/>
              </a:lnSpc>
              <a:spcBef>
                <a:spcPts val="0"/>
              </a:spcBef>
              <a:spcAft>
                <a:spcPts val="0"/>
              </a:spcAft>
              <a:buSzPts val="5200"/>
              <a:buNone/>
            </a:pPr>
            <a:r>
              <a:rPr b="1" lang="en" sz="4400">
                <a:highlight>
                  <a:srgbClr val="FFFFFF"/>
                </a:highlight>
              </a:rPr>
              <a:t>classification and</a:t>
            </a:r>
            <a:endParaRPr b="1" sz="4400">
              <a:highlight>
                <a:srgbClr val="FFFFFF"/>
              </a:highlight>
            </a:endParaRPr>
          </a:p>
          <a:p>
            <a:pPr indent="0" lvl="0" marL="0" rtl="0" algn="ctr">
              <a:lnSpc>
                <a:spcPct val="100000"/>
              </a:lnSpc>
              <a:spcBef>
                <a:spcPts val="0"/>
              </a:spcBef>
              <a:spcAft>
                <a:spcPts val="0"/>
              </a:spcAft>
              <a:buSzPts val="5200"/>
              <a:buNone/>
            </a:pPr>
            <a:r>
              <a:rPr b="1" lang="en" sz="4400">
                <a:highlight>
                  <a:srgbClr val="FFFFFF"/>
                </a:highlight>
              </a:rPr>
              <a:t>clustering</a:t>
            </a:r>
            <a:endParaRPr sz="4400"/>
          </a:p>
        </p:txBody>
      </p:sp>
      <p:sp>
        <p:nvSpPr>
          <p:cNvPr id="100" name="Google Shape;100;p25"/>
          <p:cNvSpPr txBox="1"/>
          <p:nvPr>
            <p:ph idx="1" type="subTitle"/>
          </p:nvPr>
        </p:nvSpPr>
        <p:spPr>
          <a:xfrm>
            <a:off x="311700" y="3552150"/>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b="1" lang="en" sz="3900">
                <a:solidFill>
                  <a:schemeClr val="dk1"/>
                </a:solidFill>
                <a:highlight>
                  <a:srgbClr val="FFFFFF"/>
                </a:highlight>
              </a:rPr>
              <a:t>UBB Faculty of Sociology</a:t>
            </a:r>
            <a:endParaRPr b="1" sz="3900">
              <a:solidFill>
                <a:schemeClr val="dk1"/>
              </a:solidFill>
              <a:highlight>
                <a:srgbClr val="FFFFFF"/>
              </a:highlight>
            </a:endParaRPr>
          </a:p>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4"/>
          <p:cNvSpPr txBox="1"/>
          <p:nvPr/>
        </p:nvSpPr>
        <p:spPr>
          <a:xfrm>
            <a:off x="420786" y="436970"/>
            <a:ext cx="8488545" cy="34994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How Neural Networks Solve Non-Linear Problems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Neural networks are well-suited to solving non-linear problems because they can combine inputs in complex ways and learn to detect patterns that are not obvious or straightforward. </a:t>
            </a:r>
            <a:endParaRPr/>
          </a:p>
          <a:p>
            <a:pPr indent="0" lvl="0" marL="0" marR="0" rtl="0" algn="l">
              <a:lnSpc>
                <a:spcPct val="100000"/>
              </a:lnSpc>
              <a:spcBef>
                <a:spcPts val="0"/>
              </a:spcBef>
              <a:spcAft>
                <a:spcPts val="0"/>
              </a:spcAft>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 sz="1400" u="none" cap="none" strike="noStrike">
                <a:solidFill>
                  <a:schemeClr val="dk1"/>
                </a:solidFill>
                <a:latin typeface="Arial"/>
                <a:ea typeface="Arial"/>
                <a:cs typeface="Arial"/>
                <a:sym typeface="Arial"/>
              </a:rPr>
              <a:t>How?</a:t>
            </a:r>
            <a:endParaRPr/>
          </a:p>
          <a:p>
            <a:pPr indent="0" lvl="0" marL="0" marR="0" rtl="0" algn="l">
              <a:lnSpc>
                <a:spcPct val="100000"/>
              </a:lnSpc>
              <a:spcBef>
                <a:spcPts val="0"/>
              </a:spcBef>
              <a:spcAft>
                <a:spcPts val="0"/>
              </a:spcAft>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 sz="1400" u="none" cap="none" strike="noStrike">
                <a:solidFill>
                  <a:schemeClr val="dk1"/>
                </a:solidFill>
                <a:latin typeface="Arial"/>
                <a:ea typeface="Arial"/>
                <a:cs typeface="Arial"/>
                <a:sym typeface="Arial"/>
              </a:rPr>
              <a:t>- Adding an activation function</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Introduces non-linear relationships and capture complex interactions between inputs.</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4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i="0" lang="en" sz="1400" u="none" cap="none" strike="noStrike">
                <a:solidFill>
                  <a:schemeClr val="dk1"/>
                </a:solidFill>
                <a:latin typeface="Arial"/>
                <a:ea typeface="Arial"/>
                <a:cs typeface="Arial"/>
                <a:sym typeface="Arial"/>
              </a:rPr>
              <a:t>- Add more layers (with activation functions)</a:t>
            </a:r>
            <a:endParaRPr/>
          </a:p>
          <a:p>
            <a:pPr indent="0" lvl="0" marL="0" marR="0" rtl="0" algn="l">
              <a:lnSpc>
                <a:spcPct val="150000"/>
              </a:lnSpc>
              <a:spcBef>
                <a:spcPts val="0"/>
              </a:spcBef>
              <a:spcAft>
                <a:spcPts val="0"/>
              </a:spcAft>
              <a:buNone/>
            </a:pPr>
            <a:r>
              <a:rPr b="1" i="0" lang="en" sz="1400" u="none" cap="none" strike="noStrike">
                <a:solidFill>
                  <a:srgbClr val="000000"/>
                </a:solidFill>
                <a:latin typeface="Arial"/>
                <a:ea typeface="Arial"/>
                <a:cs typeface="Arial"/>
                <a:sym typeface="Arial"/>
              </a:rPr>
              <a:t>	- Early Layers</a:t>
            </a:r>
            <a:r>
              <a:rPr b="0" i="0" lang="en" sz="1400" u="none" cap="none" strike="noStrike">
                <a:solidFill>
                  <a:srgbClr val="000000"/>
                </a:solidFill>
                <a:latin typeface="Arial"/>
                <a:ea typeface="Arial"/>
                <a:cs typeface="Arial"/>
                <a:sym typeface="Arial"/>
              </a:rPr>
              <a:t>: Learn simple patterns (edges in an image or simple relationships in data).</a:t>
            </a:r>
            <a:endParaRPr/>
          </a:p>
          <a:p>
            <a:pPr indent="0" lvl="0" marL="0" marR="0" rtl="0" algn="l">
              <a:lnSpc>
                <a:spcPct val="150000"/>
              </a:lnSpc>
              <a:spcBef>
                <a:spcPts val="0"/>
              </a:spcBef>
              <a:spcAft>
                <a:spcPts val="0"/>
              </a:spcAft>
              <a:buNone/>
            </a:pPr>
            <a:r>
              <a:rPr b="1" i="0" lang="en" sz="1400" u="none" cap="none" strike="noStrike">
                <a:solidFill>
                  <a:srgbClr val="000000"/>
                </a:solidFill>
                <a:latin typeface="Arial"/>
                <a:ea typeface="Arial"/>
                <a:cs typeface="Arial"/>
                <a:sym typeface="Arial"/>
              </a:rPr>
              <a:t>	- Later Layers</a:t>
            </a:r>
            <a:r>
              <a:rPr b="0" i="0" lang="en" sz="1400" u="none" cap="none" strike="noStrike">
                <a:solidFill>
                  <a:srgbClr val="000000"/>
                </a:solidFill>
                <a:latin typeface="Arial"/>
                <a:ea typeface="Arial"/>
                <a:cs typeface="Arial"/>
                <a:sym typeface="Arial"/>
              </a:rPr>
              <a:t>: Combine these simple patterns to form more complex ones (e.g., shapes, objects, or high-level features).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5"/>
          <p:cNvSpPr txBox="1"/>
          <p:nvPr/>
        </p:nvSpPr>
        <p:spPr>
          <a:xfrm>
            <a:off x="1869260" y="1780248"/>
            <a:ext cx="49887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 sz="1400" u="none" cap="none" strike="noStrike">
                <a:solidFill>
                  <a:srgbClr val="000000"/>
                </a:solidFill>
                <a:latin typeface="Arial"/>
                <a:ea typeface="Arial"/>
                <a:cs typeface="Arial"/>
                <a:sym typeface="Arial"/>
              </a:rPr>
              <a:t>Play </a:t>
            </a:r>
            <a:r>
              <a:rPr lang="en"/>
              <a:t>TIME!</a:t>
            </a:r>
            <a:endParaRPr b="0" i="0" sz="1400" u="sng" cap="none" strike="noStrike">
              <a:solidFill>
                <a:schemeClr val="hlink"/>
              </a:solidFill>
              <a:latin typeface="Arial"/>
              <a:ea typeface="Arial"/>
              <a:cs typeface="Arial"/>
              <a:sym typeface="Arial"/>
              <a:hlinkClick r:id="rId3"/>
            </a:endParaRPr>
          </a:p>
          <a:p>
            <a:pPr indent="0" lvl="0" marL="0" marR="0" rtl="0" algn="l">
              <a:lnSpc>
                <a:spcPct val="150000"/>
              </a:lnSpc>
              <a:spcBef>
                <a:spcPts val="0"/>
              </a:spcBef>
              <a:spcAft>
                <a:spcPts val="0"/>
              </a:spcAft>
              <a:buNone/>
            </a:pPr>
            <a:r>
              <a:t/>
            </a:r>
            <a:endParaRPr b="0" i="0" sz="1400" u="sng" cap="none" strike="noStrike">
              <a:solidFill>
                <a:schemeClr val="hlink"/>
              </a:solidFill>
              <a:latin typeface="Arial"/>
              <a:ea typeface="Arial"/>
              <a:cs typeface="Arial"/>
              <a:sym typeface="Arial"/>
              <a:hlinkClick r:id="rId4"/>
            </a:endParaRPr>
          </a:p>
          <a:p>
            <a:pPr indent="0" lvl="0" marL="0" marR="0" rtl="0" algn="l">
              <a:lnSpc>
                <a:spcPct val="150000"/>
              </a:lnSpc>
              <a:spcBef>
                <a:spcPts val="0"/>
              </a:spcBef>
              <a:spcAft>
                <a:spcPts val="0"/>
              </a:spcAft>
              <a:buNone/>
            </a:pPr>
            <a:r>
              <a:rPr b="0" i="0" lang="en" sz="1400" u="sng" cap="none" strike="noStrike">
                <a:solidFill>
                  <a:schemeClr val="hlink"/>
                </a:solidFill>
                <a:latin typeface="Arial"/>
                <a:ea typeface="Arial"/>
                <a:cs typeface="Arial"/>
                <a:sym typeface="Arial"/>
                <a:hlinkClick r:id="rId5"/>
              </a:rPr>
              <a:t>https://playground.tensorflow.org/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6"/>
          <p:cNvSpPr/>
          <p:nvPr/>
        </p:nvSpPr>
        <p:spPr>
          <a:xfrm>
            <a:off x="0" y="0"/>
            <a:ext cx="9144000" cy="914400"/>
          </a:xfrm>
          <a:prstGeom prst="rect">
            <a:avLst/>
          </a:prstGeom>
          <a:solidFill>
            <a:srgbClr val="C9DAF8"/>
          </a:solidFill>
          <a:ln cap="flat" cmpd="sng" w="9525">
            <a:solidFill>
              <a:srgbClr val="C9DAF8"/>
            </a:solidFill>
            <a:prstDash val="solid"/>
            <a:round/>
            <a:headEnd len="sm" w="sm" type="none"/>
            <a:tailEnd len="sm" w="sm" type="none"/>
          </a:ln>
        </p:spPr>
        <p:txBody>
          <a:bodyPr anchorCtr="0" anchor="ctr" bIns="0" lIns="0" spcFirstLastPara="1" rIns="0" wrap="square" tIns="0">
            <a:noAutofit/>
          </a:bodyPr>
          <a:lstStyle/>
          <a:p>
            <a:pPr indent="457200" lvl="0" marL="0" marR="0" rtl="0" algn="l">
              <a:lnSpc>
                <a:spcPct val="100000"/>
              </a:lnSpc>
              <a:spcBef>
                <a:spcPts val="0"/>
              </a:spcBef>
              <a:spcAft>
                <a:spcPts val="0"/>
              </a:spcAft>
              <a:buClr>
                <a:srgbClr val="000000"/>
              </a:buClr>
              <a:buSzPts val="1100"/>
              <a:buFont typeface="Arial"/>
              <a:buNone/>
            </a:pPr>
            <a:r>
              <a:rPr b="0" i="0" lang="en" sz="2800" u="none" cap="none" strike="noStrike">
                <a:solidFill>
                  <a:srgbClr val="000000"/>
                </a:solidFill>
                <a:latin typeface="Arial"/>
                <a:ea typeface="Arial"/>
                <a:cs typeface="Arial"/>
                <a:sym typeface="Arial"/>
              </a:rPr>
              <a:t>6.3 Gradient Descent</a:t>
            </a:r>
            <a:endParaRPr b="0" i="0" sz="2800" u="none" cap="none" strike="noStrike">
              <a:solidFill>
                <a:srgbClr val="000000"/>
              </a:solidFill>
              <a:latin typeface="Arial"/>
              <a:ea typeface="Arial"/>
              <a:cs typeface="Arial"/>
              <a:sym typeface="Arial"/>
            </a:endParaRPr>
          </a:p>
        </p:txBody>
      </p:sp>
      <p:sp>
        <p:nvSpPr>
          <p:cNvPr id="173" name="Google Shape;173;p36"/>
          <p:cNvSpPr txBox="1"/>
          <p:nvPr/>
        </p:nvSpPr>
        <p:spPr>
          <a:xfrm>
            <a:off x="299405" y="1357550"/>
            <a:ext cx="7339476" cy="30162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none" cap="none" strike="noStrike">
                <a:solidFill>
                  <a:srgbClr val="000000"/>
                </a:solidFill>
                <a:latin typeface="Arial"/>
                <a:ea typeface="Arial"/>
                <a:cs typeface="Arial"/>
                <a:sym typeface="Arial"/>
              </a:rPr>
              <a:t>How ML Models Learn</a:t>
            </a:r>
            <a:endParaRPr/>
          </a:p>
          <a:p>
            <a:pPr indent="0" lvl="0" marL="0" marR="0" rtl="0" algn="l">
              <a:lnSpc>
                <a:spcPct val="100000"/>
              </a:lnSpc>
              <a:spcBef>
                <a:spcPts val="0"/>
              </a:spcBef>
              <a:spcAft>
                <a:spcPts val="0"/>
              </a:spcAft>
              <a:buNone/>
            </a:pPr>
            <a:r>
              <a:t/>
            </a:r>
            <a:endParaRPr b="1" i="0" sz="1800" u="none" cap="none" strike="noStrike">
              <a:solidFill>
                <a:srgbClr val="000000"/>
              </a:solidFill>
              <a:latin typeface="Space Mono"/>
              <a:ea typeface="Space Mono"/>
              <a:cs typeface="Space Mono"/>
              <a:sym typeface="Space Mono"/>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Machine learning models learn a function that maps input data to output data by identifying patterns in the data.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They use mathematical operations, such as matrix transformations and differentiable functions, with a fixed number of parameters to make predictions or uncover relationships.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Neural networks (NNs), a subset of ML models, stand out by using multiple interconnected layers to learn hierarchical patterns, making them especially powerful for capturing complex, nonlinear relationships in data, unlike simpler traditional ML models.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7"/>
          <p:cNvSpPr txBox="1"/>
          <p:nvPr/>
        </p:nvSpPr>
        <p:spPr>
          <a:xfrm>
            <a:off x="250853" y="687822"/>
            <a:ext cx="8189100" cy="246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rPr>
              <a:t>How ML Models Learn</a:t>
            </a:r>
            <a:endParaRPr/>
          </a:p>
          <a:p>
            <a:pPr indent="0" lvl="0" marL="0" marR="0" rtl="0" algn="l">
              <a:lnSpc>
                <a:spcPct val="100000"/>
              </a:lnSpc>
              <a:spcBef>
                <a:spcPts val="0"/>
              </a:spcBef>
              <a:spcAft>
                <a:spcPts val="0"/>
              </a:spcAft>
              <a:buNone/>
            </a:pPr>
            <a:r>
              <a:t/>
            </a:r>
            <a:endParaRPr i="0" sz="1400" u="none" cap="none" strike="noStrike">
              <a:solidFill>
                <a:srgbClr val="000000"/>
              </a:solidFill>
            </a:endParaRPr>
          </a:p>
          <a:p>
            <a:pPr indent="0" lvl="0" marL="0" marR="0" rtl="0" algn="l">
              <a:lnSpc>
                <a:spcPct val="100000"/>
              </a:lnSpc>
              <a:spcBef>
                <a:spcPts val="0"/>
              </a:spcBef>
              <a:spcAft>
                <a:spcPts val="0"/>
              </a:spcAft>
              <a:buNone/>
            </a:pPr>
            <a:r>
              <a:t/>
            </a:r>
            <a:endParaRPr i="0" sz="1400" u="none" cap="none" strike="noStrike">
              <a:solidFill>
                <a:srgbClr val="000000"/>
              </a:solidFill>
            </a:endParaRPr>
          </a:p>
          <a:p>
            <a:pPr indent="0" lvl="0" marL="0" marR="0" rtl="0" algn="l">
              <a:lnSpc>
                <a:spcPct val="100000"/>
              </a:lnSpc>
              <a:spcBef>
                <a:spcPts val="0"/>
              </a:spcBef>
              <a:spcAft>
                <a:spcPts val="0"/>
              </a:spcAft>
              <a:buNone/>
            </a:pPr>
            <a:r>
              <a:rPr i="0" lang="en" sz="1400" u="none" cap="none" strike="noStrike">
                <a:solidFill>
                  <a:srgbClr val="000000"/>
                </a:solidFill>
              </a:rPr>
              <a:t>Learning = update “weights” </a:t>
            </a:r>
            <a:endParaRPr/>
          </a:p>
          <a:p>
            <a:pPr indent="0" lvl="0" marL="0" marR="0" rtl="0" algn="l">
              <a:lnSpc>
                <a:spcPct val="100000"/>
              </a:lnSpc>
              <a:spcBef>
                <a:spcPts val="0"/>
              </a:spcBef>
              <a:spcAft>
                <a:spcPts val="0"/>
              </a:spcAft>
              <a:buNone/>
            </a:pPr>
            <a:r>
              <a:t/>
            </a:r>
            <a:endParaRPr i="0" sz="1400" u="none" cap="none" strike="noStrike">
              <a:solidFill>
                <a:srgbClr val="000000"/>
              </a:solidFill>
            </a:endParaRPr>
          </a:p>
          <a:p>
            <a:pPr indent="-285750" lvl="0" marL="285750" marR="0" rtl="0" algn="l">
              <a:lnSpc>
                <a:spcPct val="100000"/>
              </a:lnSpc>
              <a:spcBef>
                <a:spcPts val="0"/>
              </a:spcBef>
              <a:spcAft>
                <a:spcPts val="0"/>
              </a:spcAft>
              <a:buClr>
                <a:srgbClr val="000000"/>
              </a:buClr>
              <a:buSzPts val="1400"/>
              <a:buFont typeface="Arial"/>
              <a:buChar char="-"/>
            </a:pPr>
            <a:r>
              <a:rPr i="0" lang="en" sz="1400" u="none" cap="none" strike="noStrike">
                <a:solidFill>
                  <a:srgbClr val="000000"/>
                </a:solidFill>
              </a:rPr>
              <a:t>so that the output to the error function becomes zero.  </a:t>
            </a:r>
            <a:endParaRPr/>
          </a:p>
          <a:p>
            <a:pPr indent="-285750" lvl="0" marL="285750" marR="0" rtl="0" algn="l">
              <a:lnSpc>
                <a:spcPct val="100000"/>
              </a:lnSpc>
              <a:spcBef>
                <a:spcPts val="0"/>
              </a:spcBef>
              <a:spcAft>
                <a:spcPts val="0"/>
              </a:spcAft>
              <a:buClr>
                <a:srgbClr val="000000"/>
              </a:buClr>
              <a:buSzPts val="1400"/>
              <a:buChar char="-"/>
            </a:pPr>
            <a:r>
              <a:rPr i="0" lang="en" sz="1400" u="none" cap="none" strike="noStrike">
                <a:solidFill>
                  <a:srgbClr val="000000"/>
                </a:solidFill>
              </a:rPr>
              <a:t>an error of 0 means we predicted perfectly.</a:t>
            </a:r>
            <a:endParaRPr i="0" sz="1400" u="none" cap="none" strike="noStrike">
              <a:solidFill>
                <a:srgbClr val="000000"/>
              </a:solidFill>
            </a:endParaRPr>
          </a:p>
          <a:p>
            <a:pPr indent="0" lvl="0" marL="0" marR="0" rtl="0" algn="l">
              <a:lnSpc>
                <a:spcPct val="100000"/>
              </a:lnSpc>
              <a:spcBef>
                <a:spcPts val="0"/>
              </a:spcBef>
              <a:spcAft>
                <a:spcPts val="0"/>
              </a:spcAft>
              <a:buNone/>
            </a:pPr>
            <a:r>
              <a:t/>
            </a:r>
            <a:endParaRPr i="0" sz="1400" u="none" cap="none" strike="noStrike">
              <a:solidFill>
                <a:srgbClr val="000000"/>
              </a:solidFill>
            </a:endParaRPr>
          </a:p>
          <a:p>
            <a:pPr indent="0" lvl="0" marL="0" marR="0" rtl="0" algn="l">
              <a:lnSpc>
                <a:spcPct val="100000"/>
              </a:lnSpc>
              <a:spcBef>
                <a:spcPts val="0"/>
              </a:spcBef>
              <a:spcAft>
                <a:spcPts val="0"/>
              </a:spcAft>
              <a:buNone/>
            </a:pPr>
            <a:r>
              <a:t/>
            </a:r>
            <a:endParaRPr i="0" sz="1400" u="none" cap="none" strike="noStrike">
              <a:solidFill>
                <a:srgbClr val="000000"/>
              </a:solidFill>
            </a:endParaRPr>
          </a:p>
          <a:p>
            <a:pPr indent="0" lvl="0" marL="0" marR="0" rtl="0" algn="l">
              <a:lnSpc>
                <a:spcPct val="100000"/>
              </a:lnSpc>
              <a:spcBef>
                <a:spcPts val="0"/>
              </a:spcBef>
              <a:spcAft>
                <a:spcPts val="0"/>
              </a:spcAft>
              <a:buNone/>
            </a:pPr>
            <a:r>
              <a:rPr i="0" lang="en" sz="1400" u="none" cap="none" strike="noStrike">
                <a:solidFill>
                  <a:srgbClr val="000000"/>
                </a:solidFill>
              </a:rPr>
              <a:t>How to find the right weights?  </a:t>
            </a:r>
            <a:endParaRPr/>
          </a:p>
          <a:p>
            <a:pPr indent="0" lvl="0" marL="0" marR="0" rtl="0" algn="l">
              <a:lnSpc>
                <a:spcPct val="100000"/>
              </a:lnSpc>
              <a:spcBef>
                <a:spcPts val="0"/>
              </a:spcBef>
              <a:spcAft>
                <a:spcPts val="0"/>
              </a:spcAft>
              <a:buNone/>
            </a:pPr>
            <a:r>
              <a:rPr i="0" lang="en" sz="1400" u="none" cap="none" strike="noStrike">
                <a:solidFill>
                  <a:srgbClr val="000000"/>
                </a:solidFill>
              </a:rPr>
              <a:t>-  Gradient Descent</a:t>
            </a:r>
            <a:endParaRPr i="0" sz="1400" u="none" cap="none" strike="noStrike">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8"/>
          <p:cNvSpPr txBox="1"/>
          <p:nvPr/>
        </p:nvSpPr>
        <p:spPr>
          <a:xfrm>
            <a:off x="283221" y="105197"/>
            <a:ext cx="8148600" cy="504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How ML Models Learn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Machine learning models, including neural networks, learn by minimizing error, using a loss function, which measures how well our model is predicting the target values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 Trial and Error</a:t>
            </a:r>
            <a:r>
              <a:rPr b="0" i="0" lang="en" sz="1400" u="none" cap="none" strike="noStrike">
                <a:solidFill>
                  <a:srgbClr val="000000"/>
                </a:solidFill>
                <a:latin typeface="Arial"/>
                <a:ea typeface="Arial"/>
                <a:cs typeface="Arial"/>
                <a:sym typeface="Arial"/>
              </a:rPr>
              <a:t>: The model predicts, compares its output to actual values, and adjusts its parameters (weights) to improve accuracy.</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 Gradient Descent</a:t>
            </a:r>
            <a:r>
              <a:rPr b="0" i="0" lang="en" sz="1400" u="none" cap="none" strike="noStrike">
                <a:solidFill>
                  <a:srgbClr val="000000"/>
                </a:solidFill>
                <a:latin typeface="Arial"/>
                <a:ea typeface="Arial"/>
                <a:cs typeface="Arial"/>
                <a:sym typeface="Arial"/>
              </a:rPr>
              <a:t>: Models use gradient descent to update parameters (weights) by minimizing the loss, similar to finding the lowest point of a hill.</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Traditional ML Models</a:t>
            </a:r>
            <a:r>
              <a:rPr b="0" i="0" lang="en" sz="1400" u="none" cap="none" strike="noStrike">
                <a:solidFill>
                  <a:srgbClr val="000000"/>
                </a:solidFill>
                <a:latin typeface="Arial"/>
                <a:ea typeface="Arial"/>
                <a:cs typeface="Arial"/>
                <a:sym typeface="Arial"/>
              </a:rPr>
              <a:t>: Apply </a:t>
            </a:r>
            <a:r>
              <a:rPr b="1" i="0" lang="en" sz="1400" u="none" cap="none" strike="noStrike">
                <a:solidFill>
                  <a:srgbClr val="000000"/>
                </a:solidFill>
              </a:rPr>
              <a:t>gradient descent </a:t>
            </a:r>
            <a:r>
              <a:rPr b="0" i="0" lang="en" sz="1400" u="none" cap="none" strike="noStrike">
                <a:solidFill>
                  <a:srgbClr val="000000"/>
                </a:solidFill>
                <a:latin typeface="Arial"/>
                <a:ea typeface="Arial"/>
                <a:cs typeface="Arial"/>
                <a:sym typeface="Arial"/>
              </a:rPr>
              <a:t>to optimize a small number of parameters through a single transformation, making them ideal for simpler, linear patterns.</a:t>
            </a:r>
            <a:endParaRPr/>
          </a:p>
          <a:p>
            <a:pPr indent="-285750" lvl="1" marL="74295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Neural Networks</a:t>
            </a:r>
            <a:r>
              <a:rPr b="0" i="0" lang="en" sz="1400" u="none" cap="none" strike="noStrike">
                <a:solidFill>
                  <a:srgbClr val="000000"/>
                </a:solidFill>
                <a:latin typeface="Arial"/>
                <a:ea typeface="Arial"/>
                <a:cs typeface="Arial"/>
                <a:sym typeface="Arial"/>
              </a:rPr>
              <a:t>: Use </a:t>
            </a:r>
            <a:r>
              <a:rPr b="1" i="0" lang="en" sz="1400" u="none" cap="none" strike="noStrike">
                <a:solidFill>
                  <a:srgbClr val="000000"/>
                </a:solidFill>
              </a:rPr>
              <a:t>gradient descent</a:t>
            </a:r>
            <a:r>
              <a:rPr b="0" i="0" lang="en" sz="1400" u="none" cap="none" strike="noStrike">
                <a:solidFill>
                  <a:srgbClr val="000000"/>
                </a:solidFill>
                <a:latin typeface="Arial"/>
                <a:ea typeface="Arial"/>
                <a:cs typeface="Arial"/>
                <a:sym typeface="Arial"/>
              </a:rPr>
              <a:t> in combination with </a:t>
            </a:r>
            <a:r>
              <a:rPr b="1" i="0" lang="en" sz="1400" u="none" cap="none" strike="noStrike">
                <a:solidFill>
                  <a:srgbClr val="000000"/>
                </a:solidFill>
              </a:rPr>
              <a:t>backpropagation</a:t>
            </a:r>
            <a:r>
              <a:rPr b="0" i="0" lang="en" sz="1400" u="none" cap="none" strike="noStrike">
                <a:solidFill>
                  <a:srgbClr val="000000"/>
                </a:solidFill>
                <a:latin typeface="Arial"/>
                <a:ea typeface="Arial"/>
                <a:cs typeface="Arial"/>
                <a:sym typeface="Arial"/>
              </a:rPr>
              <a:t>, which calculates how errors flow backward through the layers. Backpropagation identifies how much each weight contributes to the error, allowing gradient descent to adjust weights layer by layer and capture complex, nonlinear patterns.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Through repeated updates, both traditional ML models and neural networks reduce error and improve their predictions. However, neural networks excel at uncovering intricate relationships due to their multi-layered architecture.</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9"/>
          <p:cNvSpPr txBox="1"/>
          <p:nvPr/>
        </p:nvSpPr>
        <p:spPr>
          <a:xfrm>
            <a:off x="267037" y="113288"/>
            <a:ext cx="719382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Gradient descent is a method used to minimize error (loss) by adjusting a model's parameters (weights).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It calculates how much a small change in the weights affects the error and updates the weights to reduce the error.</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Using derivatives, gradient descent moves "downhill" on the error function to find its minimum.</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89" name="Google Shape;189;p39"/>
          <p:cNvPicPr preferRelativeResize="0"/>
          <p:nvPr/>
        </p:nvPicPr>
        <p:blipFill rotWithShape="1">
          <a:blip r:embed="rId3">
            <a:alphaModFix/>
          </a:blip>
          <a:srcRect b="0" l="0" r="0" t="0"/>
          <a:stretch/>
        </p:blipFill>
        <p:spPr>
          <a:xfrm>
            <a:off x="2598498" y="1744591"/>
            <a:ext cx="3011801" cy="961884"/>
          </a:xfrm>
          <a:prstGeom prst="rect">
            <a:avLst/>
          </a:prstGeom>
          <a:noFill/>
          <a:ln>
            <a:noFill/>
          </a:ln>
        </p:spPr>
      </p:pic>
      <p:pic>
        <p:nvPicPr>
          <p:cNvPr id="190" name="Google Shape;190;p39"/>
          <p:cNvPicPr preferRelativeResize="0"/>
          <p:nvPr/>
        </p:nvPicPr>
        <p:blipFill rotWithShape="1">
          <a:blip r:embed="rId4">
            <a:alphaModFix/>
          </a:blip>
          <a:srcRect b="0" l="0" r="0" t="0"/>
          <a:stretch/>
        </p:blipFill>
        <p:spPr>
          <a:xfrm>
            <a:off x="218198" y="2571750"/>
            <a:ext cx="7772400" cy="245444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0"/>
          <p:cNvSpPr txBox="1"/>
          <p:nvPr/>
        </p:nvSpPr>
        <p:spPr>
          <a:xfrm>
            <a:off x="598810" y="509798"/>
            <a:ext cx="7201800" cy="3971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1400" u="none" cap="none" strike="noStrike">
              <a:solidFill>
                <a:srgbClr val="000000"/>
              </a:solidFill>
            </a:endParaRPr>
          </a:p>
          <a:p>
            <a:pPr indent="0" lvl="0" marL="0" marR="0" rtl="0" algn="l">
              <a:lnSpc>
                <a:spcPct val="100000"/>
              </a:lnSpc>
              <a:spcBef>
                <a:spcPts val="0"/>
              </a:spcBef>
              <a:spcAft>
                <a:spcPts val="0"/>
              </a:spcAft>
              <a:buNone/>
            </a:pPr>
            <a:r>
              <a:rPr b="1" i="0" lang="en" sz="1400" u="none" cap="none" strike="noStrike">
                <a:solidFill>
                  <a:srgbClr val="000000"/>
                </a:solidFill>
              </a:rPr>
              <a:t>How to change a “weight” so that the “error” moves in a particular direction? </a:t>
            </a:r>
            <a:endParaRPr/>
          </a:p>
          <a:p>
            <a:pPr indent="0" lvl="0" marL="0" marR="0" rtl="0" algn="l">
              <a:lnSpc>
                <a:spcPct val="100000"/>
              </a:lnSpc>
              <a:spcBef>
                <a:spcPts val="0"/>
              </a:spcBef>
              <a:spcAft>
                <a:spcPts val="0"/>
              </a:spcAft>
              <a:buNone/>
            </a:pPr>
            <a:r>
              <a:rPr b="1" i="0" lang="en" sz="1400" u="none" cap="none" strike="noStrike">
                <a:solidFill>
                  <a:srgbClr val="000000"/>
                </a:solidFill>
              </a:rPr>
              <a:t>- </a:t>
            </a:r>
            <a:r>
              <a:rPr i="0" lang="en" sz="1400" u="none" cap="none" strike="noStrike">
                <a:solidFill>
                  <a:srgbClr val="000000"/>
                </a:solidFill>
              </a:rPr>
              <a:t>through a “derivative” = the sensitivity to change of a quantity which is determined by another quantity. </a:t>
            </a:r>
            <a:endParaRPr i="0" sz="1400" u="none" cap="none" strike="noStrike">
              <a:solidFill>
                <a:srgbClr val="000000"/>
              </a:solidFill>
            </a:endParaRPr>
          </a:p>
          <a:p>
            <a:pPr indent="0" lvl="0" marL="0" marR="0" rtl="0" algn="l">
              <a:lnSpc>
                <a:spcPct val="100000"/>
              </a:lnSpc>
              <a:spcBef>
                <a:spcPts val="0"/>
              </a:spcBef>
              <a:spcAft>
                <a:spcPts val="0"/>
              </a:spcAft>
              <a:buNone/>
            </a:pPr>
            <a:r>
              <a:t/>
            </a:r>
            <a:endParaRPr b="1" i="0" sz="1400" u="none" cap="none" strike="noStrike">
              <a:solidFill>
                <a:srgbClr val="000000"/>
              </a:solidFill>
            </a:endParaRPr>
          </a:p>
          <a:p>
            <a:pPr indent="0" lvl="0" marL="0" marR="0" rtl="0" algn="l">
              <a:lnSpc>
                <a:spcPct val="100000"/>
              </a:lnSpc>
              <a:spcBef>
                <a:spcPts val="0"/>
              </a:spcBef>
              <a:spcAft>
                <a:spcPts val="0"/>
              </a:spcAft>
              <a:buNone/>
            </a:pPr>
            <a:r>
              <a:t/>
            </a:r>
            <a:endParaRPr b="1" i="0" sz="1400" u="none" cap="none" strike="noStrike">
              <a:solidFill>
                <a:srgbClr val="000000"/>
              </a:solidFill>
            </a:endParaRPr>
          </a:p>
          <a:p>
            <a:pPr indent="0" lvl="0" marL="0" marR="0" rtl="0" algn="l">
              <a:lnSpc>
                <a:spcPct val="100000"/>
              </a:lnSpc>
              <a:spcBef>
                <a:spcPts val="0"/>
              </a:spcBef>
              <a:spcAft>
                <a:spcPts val="0"/>
              </a:spcAft>
              <a:buNone/>
            </a:pPr>
            <a:r>
              <a:rPr b="1" i="0" lang="en" sz="1400" u="none" cap="none" strike="noStrike">
                <a:solidFill>
                  <a:srgbClr val="000000"/>
                </a:solidFill>
              </a:rPr>
              <a:t>How to use a derivative to learn? </a:t>
            </a:r>
            <a:endParaRPr/>
          </a:p>
          <a:p>
            <a:pPr indent="-285750" lvl="0" marL="285750" marR="0" rtl="0" algn="l">
              <a:lnSpc>
                <a:spcPct val="100000"/>
              </a:lnSpc>
              <a:spcBef>
                <a:spcPts val="0"/>
              </a:spcBef>
              <a:spcAft>
                <a:spcPts val="0"/>
              </a:spcAft>
              <a:buClr>
                <a:srgbClr val="000000"/>
              </a:buClr>
              <a:buSzPts val="1400"/>
              <a:buChar char="-"/>
            </a:pPr>
            <a:r>
              <a:rPr i="0" lang="en" sz="1400" u="none" cap="none" strike="noStrike">
                <a:solidFill>
                  <a:srgbClr val="000000"/>
                </a:solidFill>
              </a:rPr>
              <a:t>Using gradient descent</a:t>
            </a:r>
            <a:endParaRPr/>
          </a:p>
          <a:p>
            <a:pPr indent="0" lvl="0" marL="0" marR="0" rtl="0" algn="l">
              <a:lnSpc>
                <a:spcPct val="100000"/>
              </a:lnSpc>
              <a:spcBef>
                <a:spcPts val="0"/>
              </a:spcBef>
              <a:spcAft>
                <a:spcPts val="0"/>
              </a:spcAft>
              <a:buNone/>
            </a:pPr>
            <a:r>
              <a:t/>
            </a:r>
            <a:endParaRPr i="0" sz="1400" u="none" cap="none" strike="noStrike">
              <a:solidFill>
                <a:srgbClr val="000000"/>
              </a:solidFill>
            </a:endParaRPr>
          </a:p>
          <a:p>
            <a:pPr indent="0" lvl="0" marL="0" marR="0" rtl="0" algn="l">
              <a:lnSpc>
                <a:spcPct val="100000"/>
              </a:lnSpc>
              <a:spcBef>
                <a:spcPts val="0"/>
              </a:spcBef>
              <a:spcAft>
                <a:spcPts val="0"/>
              </a:spcAft>
              <a:buNone/>
            </a:pPr>
            <a:r>
              <a:t/>
            </a:r>
            <a:endParaRPr b="1" i="0" sz="1400" u="none" cap="none" strike="noStrike">
              <a:solidFill>
                <a:srgbClr val="000000"/>
              </a:solidFill>
            </a:endParaRPr>
          </a:p>
          <a:p>
            <a:pPr indent="0" lvl="0" marL="0" marR="0" rtl="0" algn="l">
              <a:lnSpc>
                <a:spcPct val="100000"/>
              </a:lnSpc>
              <a:spcBef>
                <a:spcPts val="0"/>
              </a:spcBef>
              <a:spcAft>
                <a:spcPts val="0"/>
              </a:spcAft>
              <a:buNone/>
            </a:pPr>
            <a:r>
              <a:t/>
            </a:r>
            <a:endParaRPr b="1" i="0" sz="1400" u="none" cap="none" strike="noStrike">
              <a:solidFill>
                <a:srgbClr val="000000"/>
              </a:solidFill>
            </a:endParaRPr>
          </a:p>
          <a:p>
            <a:pPr indent="0" lvl="0" marL="0" marR="0" rtl="0" algn="l">
              <a:lnSpc>
                <a:spcPct val="100000"/>
              </a:lnSpc>
              <a:spcBef>
                <a:spcPts val="0"/>
              </a:spcBef>
              <a:spcAft>
                <a:spcPts val="0"/>
              </a:spcAft>
              <a:buNone/>
            </a:pPr>
            <a:r>
              <a:t/>
            </a:r>
            <a:endParaRPr b="1" i="0" sz="1400" u="none" cap="none" strike="noStrike">
              <a:solidFill>
                <a:srgbClr val="000000"/>
              </a:solidFill>
            </a:endParaRPr>
          </a:p>
          <a:p>
            <a:pPr indent="0" lvl="0" marL="0" marR="0" rtl="0" algn="l">
              <a:lnSpc>
                <a:spcPct val="100000"/>
              </a:lnSpc>
              <a:spcBef>
                <a:spcPts val="0"/>
              </a:spcBef>
              <a:spcAft>
                <a:spcPts val="0"/>
              </a:spcAft>
              <a:buNone/>
            </a:pPr>
            <a:r>
              <a:t/>
            </a:r>
            <a:endParaRPr b="1" i="0" sz="1400" u="none" cap="none" strike="noStrike">
              <a:solidFill>
                <a:srgbClr val="000000"/>
              </a:solidFill>
            </a:endParaRPr>
          </a:p>
          <a:p>
            <a:pPr indent="0" lvl="0" marL="0" marR="0" rtl="0" algn="l">
              <a:lnSpc>
                <a:spcPct val="100000"/>
              </a:lnSpc>
              <a:spcBef>
                <a:spcPts val="0"/>
              </a:spcBef>
              <a:spcAft>
                <a:spcPts val="0"/>
              </a:spcAft>
              <a:buNone/>
            </a:pPr>
            <a:r>
              <a:rPr i="0" lang="en" sz="1400" u="none" cap="none" strike="noStrike">
                <a:solidFill>
                  <a:srgbClr val="000000"/>
                </a:solidFill>
              </a:rPr>
              <a:t>Adjusting our weights to reduce our error over a series of training examples ultimately just searches for CORRELATION between out input and our output layers. </a:t>
            </a:r>
            <a:endParaRPr/>
          </a:p>
          <a:p>
            <a:pPr indent="0" lvl="0" marL="0" marR="0" rtl="0" algn="l">
              <a:lnSpc>
                <a:spcPct val="100000"/>
              </a:lnSpc>
              <a:spcBef>
                <a:spcPts val="0"/>
              </a:spcBef>
              <a:spcAft>
                <a:spcPts val="0"/>
              </a:spcAft>
              <a:buNone/>
            </a:pPr>
            <a:r>
              <a:t/>
            </a:r>
            <a:endParaRPr i="0" sz="1400" u="none" cap="none" strike="noStrike">
              <a:solidFill>
                <a:srgbClr val="000000"/>
              </a:solidFill>
            </a:endParaRPr>
          </a:p>
          <a:p>
            <a:pPr indent="0" lvl="0" marL="0" marR="0" rtl="0" algn="l">
              <a:lnSpc>
                <a:spcPct val="100000"/>
              </a:lnSpc>
              <a:spcBef>
                <a:spcPts val="0"/>
              </a:spcBef>
              <a:spcAft>
                <a:spcPts val="0"/>
              </a:spcAft>
              <a:buNone/>
            </a:pPr>
            <a:r>
              <a:rPr i="0" lang="en" sz="1400" u="none" cap="none" strike="noStrike">
                <a:solidFill>
                  <a:srgbClr val="000000"/>
                </a:solidFill>
              </a:rPr>
              <a:t>If there is no correlation &gt; the error will never reach 0. </a:t>
            </a:r>
            <a:endParaRPr i="0" sz="1400" u="none" cap="none" strike="noStrike">
              <a:solidFill>
                <a:srgbClr val="000000"/>
              </a:solidFill>
            </a:endParaRPr>
          </a:p>
          <a:p>
            <a:pPr indent="0" lvl="0" marL="0" marR="0" rtl="0" algn="l">
              <a:lnSpc>
                <a:spcPct val="100000"/>
              </a:lnSpc>
              <a:spcBef>
                <a:spcPts val="0"/>
              </a:spcBef>
              <a:spcAft>
                <a:spcPts val="0"/>
              </a:spcAft>
              <a:buNone/>
            </a:pPr>
            <a:r>
              <a:t/>
            </a:r>
            <a:endParaRPr b="1" i="0" sz="1400" u="none" cap="none" strike="noStrike">
              <a:solidFill>
                <a:srgbClr val="000000"/>
              </a:solidFill>
            </a:endParaRPr>
          </a:p>
        </p:txBody>
      </p:sp>
      <p:pic>
        <p:nvPicPr>
          <p:cNvPr id="196" name="Google Shape;196;p40"/>
          <p:cNvPicPr preferRelativeResize="0"/>
          <p:nvPr/>
        </p:nvPicPr>
        <p:blipFill rotWithShape="1">
          <a:blip r:embed="rId3">
            <a:alphaModFix/>
          </a:blip>
          <a:srcRect b="0" l="0" r="0" t="0"/>
          <a:stretch/>
        </p:blipFill>
        <p:spPr>
          <a:xfrm>
            <a:off x="2752249" y="2052095"/>
            <a:ext cx="3011801" cy="9618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41"/>
          <p:cNvPicPr preferRelativeResize="0"/>
          <p:nvPr/>
        </p:nvPicPr>
        <p:blipFill rotWithShape="1">
          <a:blip r:embed="rId3">
            <a:alphaModFix/>
          </a:blip>
          <a:srcRect b="0" l="0" r="0" t="0"/>
          <a:stretch/>
        </p:blipFill>
        <p:spPr>
          <a:xfrm>
            <a:off x="4383661" y="704006"/>
            <a:ext cx="4349667" cy="2188135"/>
          </a:xfrm>
          <a:prstGeom prst="rect">
            <a:avLst/>
          </a:prstGeom>
          <a:noFill/>
          <a:ln>
            <a:noFill/>
          </a:ln>
        </p:spPr>
      </p:pic>
      <p:sp>
        <p:nvSpPr>
          <p:cNvPr id="202" name="Google Shape;202;p41"/>
          <p:cNvSpPr txBox="1"/>
          <p:nvPr/>
        </p:nvSpPr>
        <p:spPr>
          <a:xfrm>
            <a:off x="4257030" y="3618570"/>
            <a:ext cx="4572000"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IBM Plex Sans"/>
                <a:ea typeface="IBM Plex Sans"/>
                <a:cs typeface="IBM Plex Sans"/>
                <a:sym typeface="IBM Plex Sans"/>
              </a:rPr>
              <a:t>This graph represents every value of error for every weight according to the relationship in the formula.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b="0" i="0" lang="en" sz="1400" u="none" cap="none" strike="noStrike">
                <a:solidFill>
                  <a:srgbClr val="000000"/>
                </a:solidFill>
                <a:latin typeface="IBM Plex Sans"/>
                <a:ea typeface="IBM Plex Sans"/>
                <a:cs typeface="IBM Plex Sans"/>
                <a:sym typeface="IBM Plex Sans"/>
              </a:rPr>
              <a:t>The black dot is at the point of BOTH our current weight and error. The dotted circle is where we want to be (error==0). </a:t>
            </a:r>
            <a:endParaRPr b="0" i="0" sz="1400" u="none" cap="none" strike="noStrike">
              <a:solidFill>
                <a:srgbClr val="000000"/>
              </a:solidFill>
              <a:latin typeface="Arial"/>
              <a:ea typeface="Arial"/>
              <a:cs typeface="Arial"/>
              <a:sym typeface="Arial"/>
            </a:endParaRPr>
          </a:p>
        </p:txBody>
      </p:sp>
      <p:grpSp>
        <p:nvGrpSpPr>
          <p:cNvPr id="203" name="Google Shape;203;p41"/>
          <p:cNvGrpSpPr/>
          <p:nvPr/>
        </p:nvGrpSpPr>
        <p:grpSpPr>
          <a:xfrm>
            <a:off x="483501" y="856601"/>
            <a:ext cx="3390900" cy="3683000"/>
            <a:chOff x="410672" y="176870"/>
            <a:chExt cx="3390900" cy="3683000"/>
          </a:xfrm>
        </p:grpSpPr>
        <p:pic>
          <p:nvPicPr>
            <p:cNvPr id="204" name="Google Shape;204;p41"/>
            <p:cNvPicPr preferRelativeResize="0"/>
            <p:nvPr/>
          </p:nvPicPr>
          <p:blipFill rotWithShape="1">
            <a:blip r:embed="rId4">
              <a:alphaModFix/>
            </a:blip>
            <a:srcRect b="0" l="0" r="0" t="0"/>
            <a:stretch/>
          </p:blipFill>
          <p:spPr>
            <a:xfrm>
              <a:off x="410672" y="176870"/>
              <a:ext cx="3390900" cy="3441700"/>
            </a:xfrm>
            <a:prstGeom prst="rect">
              <a:avLst/>
            </a:prstGeom>
            <a:noFill/>
            <a:ln>
              <a:noFill/>
            </a:ln>
          </p:spPr>
        </p:pic>
        <p:pic>
          <p:nvPicPr>
            <p:cNvPr id="205" name="Google Shape;205;p41"/>
            <p:cNvPicPr preferRelativeResize="0"/>
            <p:nvPr/>
          </p:nvPicPr>
          <p:blipFill rotWithShape="1">
            <a:blip r:embed="rId5">
              <a:alphaModFix/>
            </a:blip>
            <a:srcRect b="0" l="0" r="0" t="0"/>
            <a:stretch/>
          </p:blipFill>
          <p:spPr>
            <a:xfrm>
              <a:off x="1496522" y="3618570"/>
              <a:ext cx="609600" cy="241300"/>
            </a:xfrm>
            <a:prstGeom prst="rect">
              <a:avLst/>
            </a:prstGeom>
            <a:noFill/>
            <a:ln>
              <a:noFill/>
            </a:ln>
          </p:spPr>
        </p:pic>
      </p:grpSp>
      <p:sp>
        <p:nvSpPr>
          <p:cNvPr id="206" name="Google Shape;206;p41"/>
          <p:cNvSpPr txBox="1"/>
          <p:nvPr/>
        </p:nvSpPr>
        <p:spPr>
          <a:xfrm>
            <a:off x="315588" y="355379"/>
            <a:ext cx="425641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Loss error function and Learning rate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2"/>
          <p:cNvSpPr txBox="1"/>
          <p:nvPr/>
        </p:nvSpPr>
        <p:spPr>
          <a:xfrm>
            <a:off x="477430" y="590719"/>
            <a:ext cx="5437800" cy="381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none" cap="none" strike="noStrike">
                <a:solidFill>
                  <a:srgbClr val="000000"/>
                </a:solidFill>
                <a:latin typeface="Arial"/>
                <a:ea typeface="Arial"/>
                <a:cs typeface="Arial"/>
                <a:sym typeface="Arial"/>
              </a:rPr>
              <a:t>More problems?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Since the function is not linear anymore, the solution space is not simple (convex).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You see a very small part of the function 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You have no guarantee that you ever reach the global solution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Stuff that might help: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Mini-batch learning : train with multiple samples at the same time </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advanced </a:t>
            </a:r>
            <a:r>
              <a:rPr b="1" i="0" lang="en" sz="1400" u="none" cap="none" strike="noStrike">
                <a:solidFill>
                  <a:srgbClr val="000000"/>
                </a:solidFill>
                <a:latin typeface="Arial"/>
                <a:ea typeface="Arial"/>
                <a:cs typeface="Arial"/>
                <a:sym typeface="Arial"/>
              </a:rPr>
              <a:t>update methods for gradient descent</a:t>
            </a:r>
            <a:r>
              <a:rPr b="0" i="0" lang="en" sz="14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 Adagrad - Adaptive gradient: “Remember where you</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came from”</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 Adam - Adaptive moment estimation: ”Learn from the</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past and adapt your steps wisely”</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212" name="Google Shape;212;p42"/>
          <p:cNvPicPr preferRelativeResize="0"/>
          <p:nvPr/>
        </p:nvPicPr>
        <p:blipFill rotWithShape="1">
          <a:blip r:embed="rId3">
            <a:alphaModFix/>
          </a:blip>
          <a:srcRect b="0" l="0" r="0" t="0"/>
          <a:stretch/>
        </p:blipFill>
        <p:spPr>
          <a:xfrm>
            <a:off x="6740272" y="794144"/>
            <a:ext cx="2120900" cy="3263900"/>
          </a:xfrm>
          <a:prstGeom prst="rect">
            <a:avLst/>
          </a:prstGeom>
          <a:noFill/>
          <a:ln>
            <a:noFill/>
          </a:ln>
        </p:spPr>
      </p:pic>
      <p:sp>
        <p:nvSpPr>
          <p:cNvPr id="213" name="Google Shape;213;p42"/>
          <p:cNvSpPr txBox="1"/>
          <p:nvPr/>
        </p:nvSpPr>
        <p:spPr>
          <a:xfrm>
            <a:off x="2915275" y="43719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Code on Colab Gradient Descent dummy example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3"/>
          <p:cNvSpPr/>
          <p:nvPr/>
        </p:nvSpPr>
        <p:spPr>
          <a:xfrm>
            <a:off x="0" y="0"/>
            <a:ext cx="9144000" cy="914400"/>
          </a:xfrm>
          <a:prstGeom prst="rect">
            <a:avLst/>
          </a:prstGeom>
          <a:solidFill>
            <a:srgbClr val="C9DAF8"/>
          </a:solidFill>
          <a:ln cap="flat" cmpd="sng" w="9525">
            <a:solidFill>
              <a:srgbClr val="C9DAF8"/>
            </a:solidFill>
            <a:prstDash val="solid"/>
            <a:round/>
            <a:headEnd len="sm" w="sm" type="none"/>
            <a:tailEnd len="sm" w="sm" type="none"/>
          </a:ln>
        </p:spPr>
        <p:txBody>
          <a:bodyPr anchorCtr="0" anchor="ctr" bIns="0" lIns="0" spcFirstLastPara="1" rIns="0" wrap="square" tIns="0">
            <a:noAutofit/>
          </a:bodyPr>
          <a:lstStyle/>
          <a:p>
            <a:pPr indent="457200" lvl="0" marL="0" marR="0" rtl="0" algn="l">
              <a:lnSpc>
                <a:spcPct val="100000"/>
              </a:lnSpc>
              <a:spcBef>
                <a:spcPts val="0"/>
              </a:spcBef>
              <a:spcAft>
                <a:spcPts val="0"/>
              </a:spcAft>
              <a:buClr>
                <a:srgbClr val="000000"/>
              </a:buClr>
              <a:buSzPts val="1100"/>
              <a:buFont typeface="Arial"/>
              <a:buNone/>
            </a:pPr>
            <a:r>
              <a:rPr b="0" i="0" lang="en" sz="2800" u="none" cap="none" strike="noStrike">
                <a:solidFill>
                  <a:srgbClr val="000000"/>
                </a:solidFill>
                <a:latin typeface="Arial"/>
                <a:ea typeface="Arial"/>
                <a:cs typeface="Arial"/>
                <a:sym typeface="Arial"/>
              </a:rPr>
              <a:t>6.4 Backpropagation</a:t>
            </a:r>
            <a:endParaRPr b="0" i="0" sz="2800" u="none" cap="none" strike="noStrike">
              <a:solidFill>
                <a:srgbClr val="000000"/>
              </a:solidFill>
              <a:latin typeface="Arial"/>
              <a:ea typeface="Arial"/>
              <a:cs typeface="Arial"/>
              <a:sym typeface="Arial"/>
            </a:endParaRPr>
          </a:p>
        </p:txBody>
      </p:sp>
      <p:sp>
        <p:nvSpPr>
          <p:cNvPr id="219" name="Google Shape;219;p43"/>
          <p:cNvSpPr txBox="1"/>
          <p:nvPr/>
        </p:nvSpPr>
        <p:spPr>
          <a:xfrm>
            <a:off x="509798" y="1472749"/>
            <a:ext cx="4256412"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Backpropagation (Simplified Explanation)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Backpropagation is the process neural networks use to learn from mistakes and improve predictions.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It adjusts the weights in the network layer by layer, working backward from the output to the input. </a:t>
            </a:r>
            <a:endParaRPr/>
          </a:p>
        </p:txBody>
      </p:sp>
      <p:pic>
        <p:nvPicPr>
          <p:cNvPr id="220" name="Google Shape;220;p43"/>
          <p:cNvPicPr preferRelativeResize="0"/>
          <p:nvPr/>
        </p:nvPicPr>
        <p:blipFill rotWithShape="1">
          <a:blip r:embed="rId3">
            <a:alphaModFix/>
          </a:blip>
          <a:srcRect b="0" l="0" r="0" t="0"/>
          <a:stretch/>
        </p:blipFill>
        <p:spPr>
          <a:xfrm>
            <a:off x="5128328" y="1740643"/>
            <a:ext cx="3505874" cy="21850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Course Agenda</a:t>
            </a:r>
            <a:endParaRPr b="1"/>
          </a:p>
        </p:txBody>
      </p:sp>
      <p:sp>
        <p:nvSpPr>
          <p:cNvPr id="106" name="Google Shape;106;p26"/>
          <p:cNvSpPr txBox="1"/>
          <p:nvPr>
            <p:ph idx="1" type="body"/>
          </p:nvPr>
        </p:nvSpPr>
        <p:spPr>
          <a:xfrm>
            <a:off x="87925" y="1152475"/>
            <a:ext cx="8744400" cy="3416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SzPts val="1946"/>
              <a:buNone/>
            </a:pPr>
            <a:r>
              <a:rPr b="1" lang="en" sz="2000">
                <a:solidFill>
                  <a:schemeClr val="dk1"/>
                </a:solidFill>
              </a:rPr>
              <a:t>#1  Intro, Simple Linear Regression</a:t>
            </a:r>
            <a:endParaRPr b="1" sz="2000">
              <a:solidFill>
                <a:schemeClr val="dk1"/>
              </a:solidFill>
            </a:endParaRPr>
          </a:p>
          <a:p>
            <a:pPr indent="0" lvl="0" marL="0" rtl="0" algn="l">
              <a:lnSpc>
                <a:spcPct val="150000"/>
              </a:lnSpc>
              <a:spcBef>
                <a:spcPts val="0"/>
              </a:spcBef>
              <a:spcAft>
                <a:spcPts val="0"/>
              </a:spcAft>
              <a:buSzPts val="1946"/>
              <a:buNone/>
            </a:pPr>
            <a:r>
              <a:rPr b="1" lang="en" sz="2000">
                <a:solidFill>
                  <a:schemeClr val="dk1"/>
                </a:solidFill>
                <a:highlight>
                  <a:srgbClr val="F6F1EE"/>
                </a:highlight>
              </a:rPr>
              <a:t>#2  Python recap, Git, Handling data, EDA</a:t>
            </a:r>
            <a:endParaRPr b="1" sz="2000">
              <a:solidFill>
                <a:schemeClr val="dk1"/>
              </a:solidFill>
              <a:highlight>
                <a:srgbClr val="F6F1EE"/>
              </a:highlight>
            </a:endParaRPr>
          </a:p>
          <a:p>
            <a:pPr indent="0" lvl="0" marL="0" rtl="0" algn="l">
              <a:lnSpc>
                <a:spcPct val="150000"/>
              </a:lnSpc>
              <a:spcBef>
                <a:spcPts val="0"/>
              </a:spcBef>
              <a:spcAft>
                <a:spcPts val="0"/>
              </a:spcAft>
              <a:buSzPts val="1946"/>
              <a:buNone/>
            </a:pPr>
            <a:r>
              <a:rPr b="1" lang="en" sz="2000">
                <a:solidFill>
                  <a:schemeClr val="dk1"/>
                </a:solidFill>
                <a:highlight>
                  <a:srgbClr val="F6F1EE"/>
                </a:highlight>
              </a:rPr>
              <a:t>#3  Regression, Decision Trees</a:t>
            </a:r>
            <a:endParaRPr b="1" sz="2000">
              <a:solidFill>
                <a:schemeClr val="dk1"/>
              </a:solidFill>
              <a:highlight>
                <a:srgbClr val="F6F1EE"/>
              </a:highlight>
            </a:endParaRPr>
          </a:p>
          <a:p>
            <a:pPr indent="0" lvl="0" marL="0" rtl="0" algn="l">
              <a:lnSpc>
                <a:spcPct val="150000"/>
              </a:lnSpc>
              <a:spcBef>
                <a:spcPts val="0"/>
              </a:spcBef>
              <a:spcAft>
                <a:spcPts val="0"/>
              </a:spcAft>
              <a:buSzPts val="1946"/>
              <a:buNone/>
            </a:pPr>
            <a:r>
              <a:rPr b="1" lang="en" sz="2000">
                <a:solidFill>
                  <a:schemeClr val="dk1"/>
                </a:solidFill>
                <a:highlight>
                  <a:srgbClr val="F6F1EE"/>
                </a:highlight>
              </a:rPr>
              <a:t>#4  Bias, Variance,  Overfitting, Classification, Metrics</a:t>
            </a:r>
            <a:endParaRPr b="1" sz="2000">
              <a:solidFill>
                <a:schemeClr val="dk1"/>
              </a:solidFill>
              <a:highlight>
                <a:srgbClr val="F6F1EE"/>
              </a:highlight>
            </a:endParaRPr>
          </a:p>
          <a:p>
            <a:pPr indent="0" lvl="0" marL="0" rtl="0" algn="l">
              <a:lnSpc>
                <a:spcPct val="150000"/>
              </a:lnSpc>
              <a:spcBef>
                <a:spcPts val="0"/>
              </a:spcBef>
              <a:spcAft>
                <a:spcPts val="0"/>
              </a:spcAft>
              <a:buSzPts val="1946"/>
              <a:buNone/>
            </a:pPr>
            <a:r>
              <a:rPr b="1" lang="en" sz="2000">
                <a:solidFill>
                  <a:schemeClr val="dk1"/>
                </a:solidFill>
                <a:highlight>
                  <a:srgbClr val="F6F1EE"/>
                </a:highlight>
              </a:rPr>
              <a:t>#5  Random Forest Classifier, Clustering</a:t>
            </a:r>
            <a:endParaRPr b="1" sz="2000">
              <a:solidFill>
                <a:schemeClr val="dk1"/>
              </a:solidFill>
              <a:highlight>
                <a:srgbClr val="F6F1EE"/>
              </a:highlight>
            </a:endParaRPr>
          </a:p>
          <a:p>
            <a:pPr indent="0" lvl="0" marL="0" rtl="0" algn="l">
              <a:lnSpc>
                <a:spcPct val="150000"/>
              </a:lnSpc>
              <a:spcBef>
                <a:spcPts val="0"/>
              </a:spcBef>
              <a:spcAft>
                <a:spcPts val="0"/>
              </a:spcAft>
              <a:buSzPts val="1946"/>
              <a:buNone/>
            </a:pPr>
            <a:r>
              <a:rPr b="1" lang="en" sz="2000">
                <a:solidFill>
                  <a:schemeClr val="dk1"/>
                </a:solidFill>
                <a:highlight>
                  <a:srgbClr val="FFE289"/>
                </a:highlight>
              </a:rPr>
              <a:t>#6  Neural Newtorks</a:t>
            </a:r>
            <a:endParaRPr b="1" sz="2000">
              <a:solidFill>
                <a:schemeClr val="dk1"/>
              </a:solidFill>
              <a:highlight>
                <a:srgbClr val="FFE289"/>
              </a:highlight>
            </a:endParaRPr>
          </a:p>
          <a:p>
            <a:pPr indent="0" lvl="0" marL="0" rtl="0" algn="l">
              <a:lnSpc>
                <a:spcPct val="150000"/>
              </a:lnSpc>
              <a:spcBef>
                <a:spcPts val="0"/>
              </a:spcBef>
              <a:spcAft>
                <a:spcPts val="0"/>
              </a:spcAft>
              <a:buSzPts val="1946"/>
              <a:buNone/>
            </a:pPr>
            <a:r>
              <a:rPr b="1" lang="en" sz="2000">
                <a:solidFill>
                  <a:schemeClr val="dk1"/>
                </a:solidFill>
                <a:highlight>
                  <a:srgbClr val="F6F1EE"/>
                </a:highlight>
              </a:rPr>
              <a:t>#7  Help Final Project</a:t>
            </a:r>
            <a:endParaRPr b="1" sz="2000">
              <a:solidFill>
                <a:schemeClr val="dk1"/>
              </a:solidFill>
              <a:highlight>
                <a:srgbClr val="F6F1EE"/>
              </a:highlight>
            </a:endParaRPr>
          </a:p>
          <a:p>
            <a:pPr indent="0" lvl="0" marL="0" rtl="0" algn="l">
              <a:lnSpc>
                <a:spcPct val="150000"/>
              </a:lnSpc>
              <a:spcBef>
                <a:spcPts val="0"/>
              </a:spcBef>
              <a:spcAft>
                <a:spcPts val="0"/>
              </a:spcAft>
              <a:buSzPts val="1946"/>
              <a:buNone/>
            </a:pPr>
            <a:r>
              <a:rPr b="1" lang="en" sz="2000">
                <a:solidFill>
                  <a:schemeClr val="dk1"/>
                </a:solidFill>
                <a:highlight>
                  <a:srgbClr val="F6F1EE"/>
                </a:highlight>
              </a:rPr>
              <a:t>#8  Help Final Project</a:t>
            </a:r>
            <a:endParaRPr b="1">
              <a:solidFill>
                <a:schemeClr val="dk1"/>
              </a:solidFill>
              <a:highlight>
                <a:srgbClr val="F6F1EE"/>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4"/>
          <p:cNvSpPr txBox="1"/>
          <p:nvPr/>
        </p:nvSpPr>
        <p:spPr>
          <a:xfrm>
            <a:off x="307498" y="129472"/>
            <a:ext cx="8698938"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1. Forward Pass: Make a Prediction</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Input data is passed through the network, layer by layer</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The network calculates a prediction at the output layer.</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The error (or loss) is calculated by comparing the prediction to the actual target using a loss function.</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2. Backward Pass: Error Propagation, Learn from the Mistake</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The network looks at the error and determines how much each weight contributed to it.</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It starts at the output layer and works backward to the earlier layers.</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Propagate error back, to hidden layers.</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At each Layer:</a:t>
            </a:r>
            <a:endParaRPr/>
          </a:p>
          <a:p>
            <a:pPr indent="0" lvl="2"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	2.1 Compute gradients (derivatives)</a:t>
            </a:r>
            <a:endParaRPr/>
          </a:p>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 		- </a:t>
            </a:r>
            <a:r>
              <a:rPr b="0" i="0" lang="en" sz="1400" u="none" cap="none" strike="noStrike">
                <a:solidFill>
                  <a:srgbClr val="000000"/>
                </a:solidFill>
                <a:latin typeface="Arial"/>
                <a:ea typeface="Arial"/>
                <a:cs typeface="Arial"/>
                <a:sym typeface="Arial"/>
              </a:rPr>
              <a:t>The network calculates how much to change each weight to reduce the error. </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 Done using derivatives, which tell how the error changes as the weights change.</a:t>
            </a:r>
            <a:endParaRPr/>
          </a:p>
          <a:p>
            <a:pPr indent="0" lvl="5"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 	2.2 adjust the Weights</a:t>
            </a:r>
            <a:endParaRPr/>
          </a:p>
          <a:p>
            <a:pPr indent="0" lvl="5"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  		- </a:t>
            </a:r>
            <a:r>
              <a:rPr b="0" i="0" lang="en" sz="1400" u="none" cap="none" strike="noStrike">
                <a:solidFill>
                  <a:srgbClr val="000000"/>
                </a:solidFill>
                <a:latin typeface="Arial"/>
                <a:ea typeface="Arial"/>
                <a:cs typeface="Arial"/>
                <a:sym typeface="Arial"/>
              </a:rPr>
              <a:t>The weights are updated using a method called </a:t>
            </a:r>
            <a:r>
              <a:rPr b="1" i="0" lang="en" sz="1400" u="none" cap="none" strike="noStrike">
                <a:solidFill>
                  <a:srgbClr val="000000"/>
                </a:solidFill>
                <a:latin typeface="Arial"/>
                <a:ea typeface="Arial"/>
                <a:cs typeface="Arial"/>
                <a:sym typeface="Arial"/>
              </a:rPr>
              <a:t>gradient descent</a:t>
            </a:r>
            <a:r>
              <a:rPr b="0" i="0" lang="en" sz="1400" u="none" cap="none" strike="noStrike">
                <a:solidFill>
                  <a:srgbClr val="000000"/>
                </a:solidFill>
                <a:latin typeface="Arial"/>
                <a:ea typeface="Arial"/>
                <a:cs typeface="Arial"/>
                <a:sym typeface="Arial"/>
              </a:rPr>
              <a:t>, which makes</a:t>
            </a:r>
            <a:endParaRPr/>
          </a:p>
          <a:p>
            <a:pPr indent="0" lvl="5"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small changes in the direction that reduces the error.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5"/>
          <p:cNvSpPr/>
          <p:nvPr/>
        </p:nvSpPr>
        <p:spPr>
          <a:xfrm>
            <a:off x="0" y="0"/>
            <a:ext cx="9144000" cy="914400"/>
          </a:xfrm>
          <a:prstGeom prst="rect">
            <a:avLst/>
          </a:prstGeom>
          <a:solidFill>
            <a:srgbClr val="C9DAF8"/>
          </a:solidFill>
          <a:ln cap="flat" cmpd="sng" w="9525">
            <a:solidFill>
              <a:srgbClr val="C9DAF8"/>
            </a:solidFill>
            <a:prstDash val="solid"/>
            <a:round/>
            <a:headEnd len="sm" w="sm" type="none"/>
            <a:tailEnd len="sm" w="sm" type="none"/>
          </a:ln>
        </p:spPr>
        <p:txBody>
          <a:bodyPr anchorCtr="0" anchor="ctr" bIns="0" lIns="0" spcFirstLastPara="1" rIns="0" wrap="square" tIns="0">
            <a:noAutofit/>
          </a:bodyPr>
          <a:lstStyle/>
          <a:p>
            <a:pPr indent="457200" lvl="0" marL="0" marR="0" rtl="0" algn="l">
              <a:lnSpc>
                <a:spcPct val="100000"/>
              </a:lnSpc>
              <a:spcBef>
                <a:spcPts val="0"/>
              </a:spcBef>
              <a:spcAft>
                <a:spcPts val="0"/>
              </a:spcAft>
              <a:buClr>
                <a:srgbClr val="000000"/>
              </a:buClr>
              <a:buSzPts val="1100"/>
              <a:buFont typeface="Arial"/>
              <a:buNone/>
            </a:pPr>
            <a:r>
              <a:rPr b="0" i="0" lang="en" sz="2800" u="none" cap="none" strike="noStrike">
                <a:solidFill>
                  <a:srgbClr val="000000"/>
                </a:solidFill>
                <a:latin typeface="Arial"/>
                <a:ea typeface="Arial"/>
                <a:cs typeface="Arial"/>
                <a:sym typeface="Arial"/>
              </a:rPr>
              <a:t>6.</a:t>
            </a:r>
            <a:r>
              <a:rPr lang="en" sz="2800"/>
              <a:t>5</a:t>
            </a:r>
            <a:r>
              <a:rPr b="0" i="0" lang="en" sz="2800" u="none" cap="none" strike="noStrike">
                <a:solidFill>
                  <a:srgbClr val="000000"/>
                </a:solidFill>
                <a:latin typeface="Arial"/>
                <a:ea typeface="Arial"/>
                <a:cs typeface="Arial"/>
                <a:sym typeface="Arial"/>
              </a:rPr>
              <a:t> NN Examples</a:t>
            </a:r>
            <a:endParaRPr b="0" i="0" sz="2800" u="none" cap="none" strike="noStrike">
              <a:solidFill>
                <a:srgbClr val="000000"/>
              </a:solidFill>
              <a:latin typeface="Arial"/>
              <a:ea typeface="Arial"/>
              <a:cs typeface="Arial"/>
              <a:sym typeface="Arial"/>
            </a:endParaRPr>
          </a:p>
        </p:txBody>
      </p:sp>
      <p:sp>
        <p:nvSpPr>
          <p:cNvPr id="231" name="Google Shape;231;p45"/>
          <p:cNvSpPr txBox="1"/>
          <p:nvPr/>
        </p:nvSpPr>
        <p:spPr>
          <a:xfrm>
            <a:off x="0" y="914400"/>
            <a:ext cx="8351100" cy="398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1. </a:t>
            </a:r>
            <a:r>
              <a:rPr b="1" i="0" lang="en" sz="1100" u="none" cap="none" strike="noStrike">
                <a:solidFill>
                  <a:srgbClr val="000000"/>
                </a:solidFill>
                <a:latin typeface="Arial"/>
                <a:ea typeface="Arial"/>
                <a:cs typeface="Arial"/>
                <a:sym typeface="Arial"/>
              </a:rPr>
              <a:t>Feedforward Neural Networks (FNN)</a:t>
            </a:r>
            <a:endParaRPr/>
          </a:p>
          <a:p>
            <a:pPr indent="-69850" lvl="0" marL="0" marR="0" rtl="0" algn="l">
              <a:lnSpc>
                <a:spcPct val="100000"/>
              </a:lnSpc>
              <a:spcBef>
                <a:spcPts val="0"/>
              </a:spcBef>
              <a:spcAft>
                <a:spcPts val="0"/>
              </a:spcAft>
              <a:buClr>
                <a:srgbClr val="000000"/>
              </a:buClr>
              <a:buSzPts val="1100"/>
              <a:buFont typeface="Arial"/>
              <a:buChar char="•"/>
            </a:pPr>
            <a:r>
              <a:rPr lang="en" sz="1100"/>
              <a:t> </a:t>
            </a:r>
            <a:r>
              <a:rPr b="0" i="0" lang="en" sz="1100" u="none" cap="none" strike="noStrike">
                <a:solidFill>
                  <a:srgbClr val="000000"/>
                </a:solidFill>
                <a:latin typeface="Arial"/>
                <a:ea typeface="Arial"/>
                <a:cs typeface="Arial"/>
                <a:sym typeface="Arial"/>
              </a:rPr>
              <a:t>What they are: The simplest type of neural network, where information moves in one direction—from input to output. There are no loops or cycles.</a:t>
            </a:r>
            <a:endParaRPr/>
          </a:p>
          <a:p>
            <a:pPr indent="-69850" lvl="0" marL="0" marR="0" rtl="0" algn="l">
              <a:lnSpc>
                <a:spcPct val="100000"/>
              </a:lnSpc>
              <a:spcBef>
                <a:spcPts val="0"/>
              </a:spcBef>
              <a:spcAft>
                <a:spcPts val="0"/>
              </a:spcAft>
              <a:buClr>
                <a:srgbClr val="000000"/>
              </a:buClr>
              <a:buSzPts val="1100"/>
              <a:buFont typeface="Arial"/>
              <a:buChar char="•"/>
            </a:pPr>
            <a:r>
              <a:rPr lang="en" sz="1100"/>
              <a:t> </a:t>
            </a:r>
            <a:r>
              <a:rPr b="0" i="0" lang="en" sz="1100" u="none" cap="none" strike="noStrike">
                <a:solidFill>
                  <a:srgbClr val="000000"/>
                </a:solidFill>
                <a:latin typeface="Arial"/>
                <a:ea typeface="Arial"/>
                <a:cs typeface="Arial"/>
                <a:sym typeface="Arial"/>
              </a:rPr>
              <a:t>Example: Predicting whether a social media post is positive or negative in tone.</a:t>
            </a:r>
            <a:endParaRPr/>
          </a:p>
          <a:p>
            <a:pPr indent="-69850" lvl="0" marL="0" marR="0" rtl="0" algn="l">
              <a:lnSpc>
                <a:spcPct val="100000"/>
              </a:lnSpc>
              <a:spcBef>
                <a:spcPts val="0"/>
              </a:spcBef>
              <a:spcAft>
                <a:spcPts val="0"/>
              </a:spcAft>
              <a:buClr>
                <a:srgbClr val="000000"/>
              </a:buClr>
              <a:buSzPts val="1100"/>
              <a:buFont typeface="Arial"/>
              <a:buChar char="•"/>
            </a:pPr>
            <a:r>
              <a:rPr lang="en" sz="1100"/>
              <a:t> </a:t>
            </a:r>
            <a:r>
              <a:rPr b="0" i="0" lang="en" sz="1100" u="none" cap="none" strike="noStrike">
                <a:solidFill>
                  <a:srgbClr val="000000"/>
                </a:solidFill>
                <a:latin typeface="Arial"/>
                <a:ea typeface="Arial"/>
                <a:cs typeface="Arial"/>
                <a:sym typeface="Arial"/>
              </a:rPr>
              <a:t>Key Feature: Suitable for tasks where outputs depend only on current inputs.</a:t>
            </a:r>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2. </a:t>
            </a:r>
            <a:r>
              <a:rPr b="1" i="0" lang="en" sz="1100" u="none" cap="none" strike="noStrike">
                <a:solidFill>
                  <a:srgbClr val="000000"/>
                </a:solidFill>
                <a:latin typeface="Arial"/>
                <a:ea typeface="Arial"/>
                <a:cs typeface="Arial"/>
                <a:sym typeface="Arial"/>
              </a:rPr>
              <a:t>Convolutional Neural Networks (CNN)</a:t>
            </a:r>
            <a:endParaRPr/>
          </a:p>
          <a:p>
            <a:pPr indent="-69850" lvl="0" marL="0" marR="0" rtl="0" algn="l">
              <a:lnSpc>
                <a:spcPct val="100000"/>
              </a:lnSpc>
              <a:spcBef>
                <a:spcPts val="0"/>
              </a:spcBef>
              <a:spcAft>
                <a:spcPts val="0"/>
              </a:spcAft>
              <a:buClr>
                <a:srgbClr val="000000"/>
              </a:buClr>
              <a:buSzPts val="1100"/>
              <a:buFont typeface="Arial"/>
              <a:buChar char="•"/>
            </a:pPr>
            <a:r>
              <a:rPr lang="en" sz="1100"/>
              <a:t> </a:t>
            </a:r>
            <a:r>
              <a:rPr b="0" i="0" lang="en" sz="1100" u="none" cap="none" strike="noStrike">
                <a:solidFill>
                  <a:srgbClr val="000000"/>
                </a:solidFill>
                <a:latin typeface="Arial"/>
                <a:ea typeface="Arial"/>
                <a:cs typeface="Arial"/>
                <a:sym typeface="Arial"/>
              </a:rPr>
              <a:t>What they are: Designed for processing grid-like data such as images or spatial data.</a:t>
            </a:r>
            <a:endParaRPr/>
          </a:p>
          <a:p>
            <a:pPr indent="-69850" lvl="0" marL="0" marR="0" rtl="0" algn="l">
              <a:lnSpc>
                <a:spcPct val="100000"/>
              </a:lnSpc>
              <a:spcBef>
                <a:spcPts val="0"/>
              </a:spcBef>
              <a:spcAft>
                <a:spcPts val="0"/>
              </a:spcAft>
              <a:buClr>
                <a:srgbClr val="000000"/>
              </a:buClr>
              <a:buSzPts val="1100"/>
              <a:buFont typeface="Arial"/>
              <a:buChar char="•"/>
            </a:pPr>
            <a:r>
              <a:rPr lang="en" sz="1100"/>
              <a:t> </a:t>
            </a:r>
            <a:r>
              <a:rPr b="0" i="0" lang="en" sz="1100" u="none" cap="none" strike="noStrike">
                <a:solidFill>
                  <a:srgbClr val="000000"/>
                </a:solidFill>
                <a:latin typeface="Arial"/>
                <a:ea typeface="Arial"/>
                <a:cs typeface="Arial"/>
                <a:sym typeface="Arial"/>
              </a:rPr>
              <a:t>Key Use Case: Analyzing visual patterns, such as identifying objects in photos or analyzing geographical heatmaps for urban studies.</a:t>
            </a:r>
            <a:endParaRPr/>
          </a:p>
          <a:p>
            <a:pPr indent="-69850" lvl="0" marL="0" marR="0" rtl="0" algn="l">
              <a:lnSpc>
                <a:spcPct val="100000"/>
              </a:lnSpc>
              <a:spcBef>
                <a:spcPts val="0"/>
              </a:spcBef>
              <a:spcAft>
                <a:spcPts val="0"/>
              </a:spcAft>
              <a:buClr>
                <a:srgbClr val="000000"/>
              </a:buClr>
              <a:buSzPts val="1100"/>
              <a:buFont typeface="Arial"/>
              <a:buChar char="•"/>
            </a:pPr>
            <a:r>
              <a:rPr lang="en" sz="1100"/>
              <a:t> </a:t>
            </a:r>
            <a:r>
              <a:rPr b="0" i="0" lang="en" sz="1100" u="none" cap="none" strike="noStrike">
                <a:solidFill>
                  <a:srgbClr val="000000"/>
                </a:solidFill>
                <a:latin typeface="Arial"/>
                <a:ea typeface="Arial"/>
                <a:cs typeface="Arial"/>
                <a:sym typeface="Arial"/>
              </a:rPr>
              <a:t>Key Feature: Uses layers called convolutions to detect patterns like edges, shapes, or textures in data.</a:t>
            </a:r>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3. </a:t>
            </a:r>
            <a:r>
              <a:rPr b="1" i="0" lang="en" sz="1100" u="none" cap="none" strike="noStrike">
                <a:solidFill>
                  <a:srgbClr val="000000"/>
                </a:solidFill>
                <a:latin typeface="Arial"/>
                <a:ea typeface="Arial"/>
                <a:cs typeface="Arial"/>
                <a:sym typeface="Arial"/>
              </a:rPr>
              <a:t>Recurrent Neural Networks (RNN)</a:t>
            </a:r>
            <a:endParaRPr/>
          </a:p>
          <a:p>
            <a:pPr indent="-69850" lvl="0" marL="0" marR="0" rtl="0" algn="l">
              <a:lnSpc>
                <a:spcPct val="100000"/>
              </a:lnSpc>
              <a:spcBef>
                <a:spcPts val="0"/>
              </a:spcBef>
              <a:spcAft>
                <a:spcPts val="0"/>
              </a:spcAft>
              <a:buClr>
                <a:srgbClr val="000000"/>
              </a:buClr>
              <a:buSzPts val="1100"/>
              <a:buFont typeface="Arial"/>
              <a:buChar char="•"/>
            </a:pPr>
            <a:r>
              <a:rPr lang="en" sz="1100"/>
              <a:t> </a:t>
            </a:r>
            <a:r>
              <a:rPr b="0" i="0" lang="en" sz="1100" u="none" cap="none" strike="noStrike">
                <a:solidFill>
                  <a:srgbClr val="000000"/>
                </a:solidFill>
                <a:latin typeface="Arial"/>
                <a:ea typeface="Arial"/>
                <a:cs typeface="Arial"/>
                <a:sym typeface="Arial"/>
              </a:rPr>
              <a:t>What they are: Specialized for sequential or time-series data. Unlike feedforward networks, RNNs can "remember" past inputs due to internal loops.</a:t>
            </a:r>
            <a:endParaRPr/>
          </a:p>
          <a:p>
            <a:pPr indent="-69850" lvl="0" marL="0" marR="0" rtl="0" algn="l">
              <a:lnSpc>
                <a:spcPct val="100000"/>
              </a:lnSpc>
              <a:spcBef>
                <a:spcPts val="0"/>
              </a:spcBef>
              <a:spcAft>
                <a:spcPts val="0"/>
              </a:spcAft>
              <a:buClr>
                <a:srgbClr val="000000"/>
              </a:buClr>
              <a:buSzPts val="1100"/>
              <a:buFont typeface="Arial"/>
              <a:buChar char="•"/>
            </a:pPr>
            <a:r>
              <a:rPr lang="en" sz="1100"/>
              <a:t> </a:t>
            </a:r>
            <a:r>
              <a:rPr b="0" i="0" lang="en" sz="1100" u="none" cap="none" strike="noStrike">
                <a:solidFill>
                  <a:srgbClr val="000000"/>
                </a:solidFill>
                <a:latin typeface="Arial"/>
                <a:ea typeface="Arial"/>
                <a:cs typeface="Arial"/>
                <a:sym typeface="Arial"/>
              </a:rPr>
              <a:t>Key Use Case: Predicting future trends in survey responses or analyzing patterns in longitudinal studies.</a:t>
            </a:r>
            <a:endParaRPr/>
          </a:p>
          <a:p>
            <a:pPr indent="-69850" lvl="0" marL="0" marR="0" rtl="0" algn="l">
              <a:lnSpc>
                <a:spcPct val="100000"/>
              </a:lnSpc>
              <a:spcBef>
                <a:spcPts val="0"/>
              </a:spcBef>
              <a:spcAft>
                <a:spcPts val="0"/>
              </a:spcAft>
              <a:buClr>
                <a:srgbClr val="000000"/>
              </a:buClr>
              <a:buSzPts val="1100"/>
              <a:buFont typeface="Arial"/>
              <a:buChar char="•"/>
            </a:pPr>
            <a:r>
              <a:rPr lang="en" sz="1100"/>
              <a:t> </a:t>
            </a:r>
            <a:r>
              <a:rPr b="0" i="0" lang="en" sz="1100" u="none" cap="none" strike="noStrike">
                <a:solidFill>
                  <a:srgbClr val="000000"/>
                </a:solidFill>
                <a:latin typeface="Arial"/>
                <a:ea typeface="Arial"/>
                <a:cs typeface="Arial"/>
                <a:sym typeface="Arial"/>
              </a:rPr>
              <a:t>Key Feature: Good at handling time-related patterns, but can struggle with long sequences.</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4</a:t>
            </a:r>
            <a:r>
              <a:rPr b="1" i="0" lang="en" sz="1100" u="none" cap="none" strike="noStrike">
                <a:solidFill>
                  <a:srgbClr val="000000"/>
                </a:solidFill>
                <a:latin typeface="Arial"/>
                <a:ea typeface="Arial"/>
                <a:cs typeface="Arial"/>
                <a:sym typeface="Arial"/>
              </a:rPr>
              <a:t>. Long Short-Term Memory Networks (LSTM)</a:t>
            </a:r>
            <a:endParaRPr/>
          </a:p>
          <a:p>
            <a:pPr indent="-69850" lvl="0" marL="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 What they are: A special type of RNN that can handle long-term dependencies. They "remember" important information while forgetting irrelevant details.</a:t>
            </a:r>
            <a:endParaRPr/>
          </a:p>
          <a:p>
            <a:pPr indent="-69850" lvl="0" marL="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 Key Use Case: Modeling complex social phenomena that evolve over long periods, such as migration trends.</a:t>
            </a:r>
            <a:endParaRPr/>
          </a:p>
          <a:p>
            <a:pPr indent="-69850" lvl="0" marL="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 Key Feature: Overcomes RNN limitations by selectively remembering information.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6"/>
          <p:cNvSpPr txBox="1"/>
          <p:nvPr/>
        </p:nvSpPr>
        <p:spPr>
          <a:xfrm>
            <a:off x="-2" y="566440"/>
            <a:ext cx="9144001" cy="398570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5. </a:t>
            </a:r>
            <a:r>
              <a:rPr b="1" i="0" lang="en" sz="1100" u="none" cap="none" strike="noStrike">
                <a:solidFill>
                  <a:srgbClr val="000000"/>
                </a:solidFill>
                <a:latin typeface="Arial"/>
                <a:ea typeface="Arial"/>
                <a:cs typeface="Arial"/>
                <a:sym typeface="Arial"/>
              </a:rPr>
              <a:t>Generative Adversarial Networks (GANs)</a:t>
            </a:r>
            <a:endParaRPr/>
          </a:p>
          <a:p>
            <a:pPr indent="-69850" lvl="0" marL="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 What they are: Composed of two networks—a generator and a discriminator—that compete against each other. The generator creates data, and the discriminator evaluates its authenticity.</a:t>
            </a:r>
            <a:endParaRPr/>
          </a:p>
          <a:p>
            <a:pPr indent="-69850" lvl="0" marL="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 Key Use Case: Generating realistic fake social media posts or synthetic datasets for research.</a:t>
            </a:r>
            <a:endParaRPr/>
          </a:p>
          <a:p>
            <a:pPr indent="-69850" lvl="0" marL="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 Key Feature: Generates new data that mimics real-world data.</a:t>
            </a:r>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6. </a:t>
            </a:r>
            <a:r>
              <a:rPr b="1" i="0" lang="en" sz="1100" u="none" cap="none" strike="noStrike">
                <a:solidFill>
                  <a:srgbClr val="000000"/>
                </a:solidFill>
                <a:latin typeface="Arial"/>
                <a:ea typeface="Arial"/>
                <a:cs typeface="Arial"/>
                <a:sym typeface="Arial"/>
              </a:rPr>
              <a:t>Transformer Networks</a:t>
            </a:r>
            <a:endParaRPr/>
          </a:p>
          <a:p>
            <a:pPr indent="-69850" lvl="0" marL="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 What they are: Powerful models designed for sequential data but focus more on capturing relationships between all parts of a sequence simultaneously.</a:t>
            </a:r>
            <a:endParaRPr/>
          </a:p>
          <a:p>
            <a:pPr indent="-69850" lvl="0" marL="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 Key Use Case: Analyzing large bodies of text for sociological insights (e.g., GPT-based models).</a:t>
            </a:r>
            <a:endParaRPr/>
          </a:p>
          <a:p>
            <a:pPr indent="-69850" lvl="0" marL="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 Key Feature: Handles long sequences well, often used in modern natural language processing.</a:t>
            </a:r>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7. </a:t>
            </a:r>
            <a:r>
              <a:rPr b="1" i="0" lang="en" sz="1100" u="none" cap="none" strike="noStrike">
                <a:solidFill>
                  <a:srgbClr val="000000"/>
                </a:solidFill>
                <a:latin typeface="Arial"/>
                <a:ea typeface="Arial"/>
                <a:cs typeface="Arial"/>
                <a:sym typeface="Arial"/>
              </a:rPr>
              <a:t>Autoencoders (Encoders, Decoders)</a:t>
            </a:r>
            <a:endParaRPr/>
          </a:p>
          <a:p>
            <a:pPr indent="-69850" lvl="0" marL="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 What they are: Networks designed to compress data into smaller representations and then reconstruct it. </a:t>
            </a:r>
            <a:endParaRPr/>
          </a:p>
          <a:p>
            <a:pPr indent="-69850" lvl="0" marL="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 Key Use Case: Analyzing patterns in survey data or dimensionality reduction for visualization.</a:t>
            </a:r>
            <a:endParaRPr/>
          </a:p>
          <a:p>
            <a:pPr indent="-69850" lvl="0" marL="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 Key Feature: Useful for uncovering hidden structures in data.</a:t>
            </a:r>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Summary of Key Applications (in Sociology)</a:t>
            </a:r>
            <a:endParaRPr/>
          </a:p>
          <a:p>
            <a:pPr indent="-69850" lvl="0" marL="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 Feedforward and CNNs: Useful for tasks like image analysis or static predictions.</a:t>
            </a:r>
            <a:endParaRPr/>
          </a:p>
          <a:p>
            <a:pPr indent="-69850" lvl="0" marL="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 RNNs and LSTMs: Ideal for time-series data, such as societal trends or behavioral sequences.</a:t>
            </a:r>
            <a:endParaRPr/>
          </a:p>
          <a:p>
            <a:pPr indent="-69850" lvl="0" marL="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 Transformers: Great for analyzing text-heavy data, such as policy reviews or interviews.</a:t>
            </a:r>
            <a:endParaRPr/>
          </a:p>
          <a:p>
            <a:pPr indent="-69850" lvl="0" marL="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 GANs and Autoencoders: Help with generating synthetic datasets or understanding hidden patterns.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7"/>
          <p:cNvPicPr preferRelativeResize="0"/>
          <p:nvPr/>
        </p:nvPicPr>
        <p:blipFill rotWithShape="1">
          <a:blip r:embed="rId3">
            <a:alphaModFix/>
          </a:blip>
          <a:srcRect b="0" l="0" r="0" t="0"/>
          <a:stretch/>
        </p:blipFill>
        <p:spPr>
          <a:xfrm>
            <a:off x="685800" y="70579"/>
            <a:ext cx="7772400" cy="500234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8"/>
          <p:cNvPicPr preferRelativeResize="0"/>
          <p:nvPr/>
        </p:nvPicPr>
        <p:blipFill rotWithShape="1">
          <a:blip r:embed="rId3">
            <a:alphaModFix/>
          </a:blip>
          <a:srcRect b="0" l="0" r="0" t="0"/>
          <a:stretch/>
        </p:blipFill>
        <p:spPr>
          <a:xfrm>
            <a:off x="2550393" y="0"/>
            <a:ext cx="5904373" cy="5143500"/>
          </a:xfrm>
          <a:prstGeom prst="rect">
            <a:avLst/>
          </a:prstGeom>
          <a:noFill/>
          <a:ln>
            <a:noFill/>
          </a:ln>
        </p:spPr>
      </p:pic>
      <p:pic>
        <p:nvPicPr>
          <p:cNvPr id="247" name="Google Shape;247;p48"/>
          <p:cNvPicPr preferRelativeResize="0"/>
          <p:nvPr/>
        </p:nvPicPr>
        <p:blipFill rotWithShape="1">
          <a:blip r:embed="rId4">
            <a:alphaModFix/>
          </a:blip>
          <a:srcRect b="0" l="0" r="0" t="0"/>
          <a:stretch/>
        </p:blipFill>
        <p:spPr>
          <a:xfrm>
            <a:off x="0" y="0"/>
            <a:ext cx="2255295"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9"/>
          <p:cNvSpPr txBox="1"/>
          <p:nvPr/>
        </p:nvSpPr>
        <p:spPr>
          <a:xfrm>
            <a:off x="80825" y="64725"/>
            <a:ext cx="8982300" cy="489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 sz="1200" u="none" cap="none" strike="noStrike">
                <a:solidFill>
                  <a:srgbClr val="000000"/>
                </a:solidFill>
                <a:latin typeface="Arial"/>
                <a:ea typeface="Arial"/>
                <a:cs typeface="Arial"/>
                <a:sym typeface="Arial"/>
              </a:rPr>
              <a:t>Convolutional Neural Network (CNN)</a:t>
            </a:r>
            <a:endParaRPr/>
          </a:p>
          <a:p>
            <a:pPr indent="0" lvl="0" marL="0" marR="0" rtl="0" algn="l">
              <a:lnSpc>
                <a:spcPct val="100000"/>
              </a:lnSpc>
              <a:spcBef>
                <a:spcPts val="0"/>
              </a:spcBef>
              <a:spcAft>
                <a:spcPts val="0"/>
              </a:spcAft>
              <a:buNone/>
            </a:pPr>
            <a:r>
              <a:rPr b="1" i="0" lang="en" sz="1200" u="none" cap="none" strike="noStrike">
                <a:solidFill>
                  <a:srgbClr val="000000"/>
                </a:solidFill>
                <a:latin typeface="Arial"/>
                <a:ea typeface="Arial"/>
                <a:cs typeface="Arial"/>
                <a:sym typeface="Arial"/>
              </a:rPr>
              <a:t>What is a CNN?</a:t>
            </a:r>
            <a:r>
              <a:rPr b="0" i="0" lang="en" sz="1200" u="none" cap="none" strike="noStrike">
                <a:solidFill>
                  <a:srgbClr val="000000"/>
                </a:solidFill>
                <a:latin typeface="Arial"/>
                <a:ea typeface="Arial"/>
                <a:cs typeface="Arial"/>
                <a:sym typeface="Arial"/>
              </a:rPr>
              <a:t> A Convolutional Neural Network (CNN) is a type of deep learning model specifically designed for processing structured grid-like data, such as images. It excels in tasks like image classification, object detection, and facial recognition.</a:t>
            </a:r>
            <a:endParaRPr/>
          </a:p>
          <a:p>
            <a:pPr indent="0" lvl="0" marL="0" marR="0" rtl="0" algn="l">
              <a:lnSpc>
                <a:spcPct val="100000"/>
              </a:lnSpc>
              <a:spcBef>
                <a:spcPts val="0"/>
              </a:spcBef>
              <a:spcAft>
                <a:spcPts val="0"/>
              </a:spcAft>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 sz="1200" u="none" cap="none" strike="noStrike">
                <a:solidFill>
                  <a:srgbClr val="000000"/>
                </a:solidFill>
                <a:latin typeface="Arial"/>
                <a:ea typeface="Arial"/>
                <a:cs typeface="Arial"/>
                <a:sym typeface="Arial"/>
              </a:rPr>
              <a:t>Key Components:</a:t>
            </a:r>
            <a:endParaRPr b="0" i="0" sz="1200" u="none" cap="none" strike="noStrike">
              <a:solidFill>
                <a:srgbClr val="000000"/>
              </a:solidFill>
              <a:latin typeface="Arial"/>
              <a:ea typeface="Arial"/>
              <a:cs typeface="Arial"/>
              <a:sym typeface="Arial"/>
            </a:endParaRPr>
          </a:p>
          <a:p>
            <a:pPr indent="-76200" lvl="0" marL="0" marR="0" rtl="0" algn="l">
              <a:lnSpc>
                <a:spcPct val="100000"/>
              </a:lnSpc>
              <a:spcBef>
                <a:spcPts val="0"/>
              </a:spcBef>
              <a:spcAft>
                <a:spcPts val="0"/>
              </a:spcAft>
              <a:buClr>
                <a:srgbClr val="000000"/>
              </a:buClr>
              <a:buSzPts val="1200"/>
              <a:buFont typeface="Arial"/>
              <a:buAutoNum type="arabicPeriod"/>
            </a:pPr>
            <a:r>
              <a:rPr b="1" i="0" lang="en" sz="1200" u="none" cap="none" strike="noStrike">
                <a:solidFill>
                  <a:srgbClr val="000000"/>
                </a:solidFill>
                <a:latin typeface="Arial"/>
                <a:ea typeface="Arial"/>
                <a:cs typeface="Arial"/>
                <a:sym typeface="Arial"/>
              </a:rPr>
              <a:t> Convolutional Layers:</a:t>
            </a:r>
            <a:r>
              <a:rPr b="0" i="0" lang="en" sz="1200" u="none" cap="none" strike="noStrike">
                <a:solidFill>
                  <a:srgbClr val="000000"/>
                </a:solidFill>
                <a:latin typeface="Arial"/>
                <a:ea typeface="Arial"/>
                <a:cs typeface="Arial"/>
                <a:sym typeface="Arial"/>
              </a:rPr>
              <a:t> Extract features from input images by applying filters (kernels). These filters detect patterns like edges, textures, or shapes.</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en" sz="1200" u="none" cap="none" strike="noStrike">
                <a:solidFill>
                  <a:srgbClr val="000000"/>
                </a:solidFill>
                <a:latin typeface="Arial"/>
                <a:ea typeface="Arial"/>
                <a:cs typeface="Arial"/>
                <a:sym typeface="Arial"/>
              </a:rPr>
              <a:t> Pooling Layers:</a:t>
            </a:r>
            <a:r>
              <a:rPr b="0" i="0" lang="en" sz="1200" u="none" cap="none" strike="noStrike">
                <a:solidFill>
                  <a:srgbClr val="000000"/>
                </a:solidFill>
                <a:latin typeface="Arial"/>
                <a:ea typeface="Arial"/>
                <a:cs typeface="Arial"/>
                <a:sym typeface="Arial"/>
              </a:rPr>
              <a:t> Downsample the feature maps, reducing their size while retaining important information (e.g., max pooling selects the highest value in a region).</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en" sz="1200" u="none" cap="none" strike="noStrike">
                <a:solidFill>
                  <a:srgbClr val="000000"/>
                </a:solidFill>
                <a:latin typeface="Arial"/>
                <a:ea typeface="Arial"/>
                <a:cs typeface="Arial"/>
                <a:sym typeface="Arial"/>
              </a:rPr>
              <a:t> Fully Connected Layers:</a:t>
            </a:r>
            <a:r>
              <a:rPr b="0" i="0" lang="en" sz="1200" u="none" cap="none" strike="noStrike">
                <a:solidFill>
                  <a:srgbClr val="000000"/>
                </a:solidFill>
                <a:latin typeface="Arial"/>
                <a:ea typeface="Arial"/>
                <a:cs typeface="Arial"/>
                <a:sym typeface="Arial"/>
              </a:rPr>
              <a:t> Flatten the output and perform final classification or regression based on extracted features.</a:t>
            </a:r>
            <a:endParaRPr/>
          </a:p>
          <a:p>
            <a:pPr indent="0" lvl="0" marL="0" marR="0" rtl="0" algn="l">
              <a:lnSpc>
                <a:spcPct val="100000"/>
              </a:lnSpc>
              <a:spcBef>
                <a:spcPts val="0"/>
              </a:spcBef>
              <a:spcAft>
                <a:spcPts val="0"/>
              </a:spcAft>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 sz="1200" u="none" cap="none" strike="noStrike">
                <a:solidFill>
                  <a:srgbClr val="000000"/>
                </a:solidFill>
                <a:latin typeface="Arial"/>
                <a:ea typeface="Arial"/>
                <a:cs typeface="Arial"/>
                <a:sym typeface="Arial"/>
              </a:rPr>
              <a:t>How It Works:</a:t>
            </a:r>
            <a:endParaRPr b="0" i="0" sz="1200" u="none" cap="none" strike="noStrike">
              <a:solidFill>
                <a:srgbClr val="000000"/>
              </a:solidFill>
              <a:latin typeface="Arial"/>
              <a:ea typeface="Arial"/>
              <a:cs typeface="Arial"/>
              <a:sym typeface="Arial"/>
            </a:endParaRPr>
          </a:p>
          <a:p>
            <a:pPr indent="-76200" lvl="0" marL="0" marR="0" rtl="0" algn="l">
              <a:lnSpc>
                <a:spcPct val="1000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 Input Image:</a:t>
            </a:r>
            <a:r>
              <a:rPr b="0" i="0" lang="en" sz="1200" u="none" cap="none" strike="noStrike">
                <a:solidFill>
                  <a:srgbClr val="000000"/>
                </a:solidFill>
                <a:latin typeface="Arial"/>
                <a:ea typeface="Arial"/>
                <a:cs typeface="Arial"/>
                <a:sym typeface="Arial"/>
              </a:rPr>
              <a:t> Fed as pixel values into the network.</a:t>
            </a:r>
            <a:endParaRPr/>
          </a:p>
          <a:p>
            <a:pPr indent="-76200" lvl="0" marL="0" marR="0" rtl="0" algn="l">
              <a:lnSpc>
                <a:spcPct val="1000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 Feature Extraction:</a:t>
            </a:r>
            <a:r>
              <a:rPr b="0" i="0" lang="en" sz="1200" u="none" cap="none" strike="noStrike">
                <a:solidFill>
                  <a:srgbClr val="000000"/>
                </a:solidFill>
                <a:latin typeface="Arial"/>
                <a:ea typeface="Arial"/>
                <a:cs typeface="Arial"/>
                <a:sym typeface="Arial"/>
              </a:rPr>
              <a:t> Convolutional layers learn hierarchical features (simple to complex).</a:t>
            </a:r>
            <a:endParaRPr/>
          </a:p>
          <a:p>
            <a:pPr indent="-76200" lvl="0" marL="0" marR="0" rtl="0" algn="l">
              <a:lnSpc>
                <a:spcPct val="1000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 Dimensionality Reduction:</a:t>
            </a:r>
            <a:r>
              <a:rPr b="0" i="0" lang="en" sz="1200" u="none" cap="none" strike="noStrike">
                <a:solidFill>
                  <a:srgbClr val="000000"/>
                </a:solidFill>
                <a:latin typeface="Arial"/>
                <a:ea typeface="Arial"/>
                <a:cs typeface="Arial"/>
                <a:sym typeface="Arial"/>
              </a:rPr>
              <a:t> Pooling layers reduce data size, ensuring computational efficiency.</a:t>
            </a:r>
            <a:endParaRPr/>
          </a:p>
          <a:p>
            <a:pPr indent="-76200" lvl="0" marL="0" marR="0" rtl="0" algn="l">
              <a:lnSpc>
                <a:spcPct val="1000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 Classification:</a:t>
            </a:r>
            <a:r>
              <a:rPr b="0" i="0" lang="en" sz="1200" u="none" cap="none" strike="noStrike">
                <a:solidFill>
                  <a:srgbClr val="000000"/>
                </a:solidFill>
                <a:latin typeface="Arial"/>
                <a:ea typeface="Arial"/>
                <a:cs typeface="Arial"/>
                <a:sym typeface="Arial"/>
              </a:rPr>
              <a:t> Fully connected layers use extracted features to classify the input.</a:t>
            </a:r>
            <a:endParaRPr/>
          </a:p>
          <a:p>
            <a:pPr indent="-76200" lvl="0" marL="0" marR="0" rtl="0" algn="l">
              <a:lnSpc>
                <a:spcPct val="100000"/>
              </a:lnSpc>
              <a:spcBef>
                <a:spcPts val="0"/>
              </a:spcBef>
              <a:spcAft>
                <a:spcPts val="0"/>
              </a:spcAft>
              <a:buClr>
                <a:srgbClr val="000000"/>
              </a:buClr>
              <a:buSzPts val="1200"/>
              <a:buFont typeface="Arial"/>
              <a:buChar char="•"/>
            </a:pPr>
            <a:r>
              <a:rPr b="0" i="0" lang="en" sz="1200" u="sng" cap="none" strike="noStrike">
                <a:solidFill>
                  <a:schemeClr val="hlink"/>
                </a:solidFill>
                <a:latin typeface="Arial"/>
                <a:ea typeface="Arial"/>
                <a:cs typeface="Arial"/>
                <a:sym typeface="Arial"/>
                <a:hlinkClick r:id="rId3"/>
              </a:rPr>
              <a:t> https://poloclub.github.io/cnn-explainer/</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 sz="1200" u="none" cap="none" strike="noStrike">
                <a:solidFill>
                  <a:srgbClr val="000000"/>
                </a:solidFill>
                <a:latin typeface="Arial"/>
                <a:ea typeface="Arial"/>
                <a:cs typeface="Arial"/>
                <a:sym typeface="Arial"/>
              </a:rPr>
              <a:t>Key Advantages:</a:t>
            </a:r>
            <a:endParaRPr b="0" i="0" sz="1200" u="none" cap="none" strike="noStrike">
              <a:solidFill>
                <a:srgbClr val="000000"/>
              </a:solidFill>
              <a:latin typeface="Arial"/>
              <a:ea typeface="Arial"/>
              <a:cs typeface="Arial"/>
              <a:sym typeface="Arial"/>
            </a:endParaRPr>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 Efficient feature extraction and parameter sharing (using kernels). </a:t>
            </a:r>
            <a:endParaRPr/>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 Works with minimal preprocessing.</a:t>
            </a:r>
            <a:endParaRPr/>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 Handles large-scale image data effectively.</a:t>
            </a:r>
            <a:endParaRPr/>
          </a:p>
          <a:p>
            <a:pPr indent="0" lvl="0" marL="0" marR="0" rtl="0" algn="l">
              <a:lnSpc>
                <a:spcPct val="100000"/>
              </a:lnSpc>
              <a:spcBef>
                <a:spcPts val="0"/>
              </a:spcBef>
              <a:spcAft>
                <a:spcPts val="0"/>
              </a:spcAft>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 sz="1200" u="none" cap="none" strike="noStrike">
                <a:solidFill>
                  <a:srgbClr val="000000"/>
                </a:solidFill>
                <a:latin typeface="Arial"/>
                <a:ea typeface="Arial"/>
                <a:cs typeface="Arial"/>
                <a:sym typeface="Arial"/>
              </a:rPr>
              <a:t>Applications:</a:t>
            </a:r>
            <a:endParaRPr b="0" i="0" sz="1200" u="none" cap="none" strike="noStrike">
              <a:solidFill>
                <a:srgbClr val="000000"/>
              </a:solidFill>
              <a:latin typeface="Arial"/>
              <a:ea typeface="Arial"/>
              <a:cs typeface="Arial"/>
              <a:sym typeface="Arial"/>
            </a:endParaRPr>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 Image recognition, video analysis, autonomous vehicles, medical imaging, and more.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0"/>
          <p:cNvSpPr txBox="1"/>
          <p:nvPr/>
        </p:nvSpPr>
        <p:spPr>
          <a:xfrm>
            <a:off x="1622453" y="1715888"/>
            <a:ext cx="67365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cap="none" strike="noStrike">
                <a:latin typeface="Arial"/>
                <a:ea typeface="Arial"/>
                <a:cs typeface="Arial"/>
                <a:sym typeface="Arial"/>
              </a:rPr>
              <a:t>Play time!</a:t>
            </a:r>
            <a:endParaRPr/>
          </a:p>
          <a:p>
            <a:pPr indent="0" lvl="0" marL="0" marR="0" rtl="0" algn="l">
              <a:lnSpc>
                <a:spcPct val="100000"/>
              </a:lnSpc>
              <a:spcBef>
                <a:spcPts val="0"/>
              </a:spcBef>
              <a:spcAft>
                <a:spcPts val="0"/>
              </a:spcAft>
              <a:buNone/>
            </a:pPr>
            <a:r>
              <a:t/>
            </a:r>
            <a:endParaRPr b="0" i="0" sz="1400" u="sng" cap="none" strike="noStrike">
              <a:solidFill>
                <a:schemeClr val="hlink"/>
              </a:solidFill>
              <a:latin typeface="Arial"/>
              <a:ea typeface="Arial"/>
              <a:cs typeface="Arial"/>
              <a:sym typeface="Arial"/>
              <a:hlinkClick r:id="rId3"/>
            </a:endParaRPr>
          </a:p>
          <a:p>
            <a:pPr indent="0" lvl="0" marL="0" marR="0" rtl="0" algn="l">
              <a:lnSpc>
                <a:spcPct val="100000"/>
              </a:lnSpc>
              <a:spcBef>
                <a:spcPts val="0"/>
              </a:spcBef>
              <a:spcAft>
                <a:spcPts val="0"/>
              </a:spcAft>
              <a:buNone/>
            </a:pPr>
            <a:r>
              <a:t/>
            </a:r>
            <a:endParaRPr b="0" i="0" sz="1400" u="sng" cap="none" strike="noStrike">
              <a:solidFill>
                <a:schemeClr val="hlink"/>
              </a:solidFill>
              <a:latin typeface="Arial"/>
              <a:ea typeface="Arial"/>
              <a:cs typeface="Arial"/>
              <a:sym typeface="Arial"/>
              <a:hlinkClick r:id="rId4"/>
            </a:endParaRPr>
          </a:p>
          <a:p>
            <a:pPr indent="0" lvl="0" marL="0" marR="0" rtl="0" algn="l">
              <a:lnSpc>
                <a:spcPct val="100000"/>
              </a:lnSpc>
              <a:spcBef>
                <a:spcPts val="0"/>
              </a:spcBef>
              <a:spcAft>
                <a:spcPts val="0"/>
              </a:spcAft>
              <a:buNone/>
            </a:pPr>
            <a:r>
              <a:rPr b="0" i="0" lang="en" sz="1400" cap="none" strike="noStrike">
                <a:latin typeface="Arial"/>
                <a:ea typeface="Arial"/>
                <a:cs typeface="Arial"/>
                <a:sym typeface="Arial"/>
              </a:rPr>
              <a:t>Play with NN: </a:t>
            </a:r>
            <a:r>
              <a:rPr b="0" i="0" lang="en" sz="1400" u="sng" cap="none" strike="noStrike">
                <a:solidFill>
                  <a:schemeClr val="hlink"/>
                </a:solidFill>
                <a:latin typeface="Arial"/>
                <a:ea typeface="Arial"/>
                <a:cs typeface="Arial"/>
                <a:sym typeface="Arial"/>
                <a:hlinkClick r:id="rId5"/>
              </a:rPr>
              <a:t>https://playground.tensorflow.org/</a:t>
            </a:r>
            <a:r>
              <a:rPr b="0" i="0" lang="en" sz="14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400" cap="none" strike="noStrike">
                <a:latin typeface="Arial"/>
                <a:ea typeface="Arial"/>
                <a:cs typeface="Arial"/>
                <a:sym typeface="Arial"/>
              </a:rPr>
              <a:t>Play with CNN: </a:t>
            </a:r>
            <a:r>
              <a:rPr b="0" i="0" lang="en" sz="1400" u="sng" cap="none" strike="noStrike">
                <a:solidFill>
                  <a:schemeClr val="hlink"/>
                </a:solidFill>
                <a:latin typeface="Arial"/>
                <a:ea typeface="Arial"/>
                <a:cs typeface="Arial"/>
                <a:sym typeface="Arial"/>
                <a:hlinkClick r:id="rId6"/>
              </a:rPr>
              <a:t>https://poloclub.github.io/cnn-explainer/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Play with GAN: </a:t>
            </a:r>
            <a:r>
              <a:rPr b="0" i="0" lang="en" sz="1400" u="sng" cap="none" strike="noStrike">
                <a:solidFill>
                  <a:schemeClr val="hlink"/>
                </a:solidFill>
                <a:latin typeface="Arial"/>
                <a:ea typeface="Arial"/>
                <a:cs typeface="Arial"/>
                <a:sym typeface="Arial"/>
                <a:hlinkClick r:id="rId7"/>
              </a:rPr>
              <a:t>https://poloclub.github.io/ganlab/</a:t>
            </a:r>
            <a:r>
              <a:rPr b="0" i="0" lang="en" sz="14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Play with RNN: </a:t>
            </a:r>
            <a:r>
              <a:rPr b="0" i="0" lang="en" sz="1400" u="sng" cap="none" strike="noStrike">
                <a:solidFill>
                  <a:schemeClr val="hlink"/>
                </a:solidFill>
                <a:latin typeface="Arial"/>
                <a:ea typeface="Arial"/>
                <a:cs typeface="Arial"/>
                <a:sym typeface="Arial"/>
                <a:hlinkClick r:id="rId8"/>
              </a:rPr>
              <a:t>https://damien0x0023.github.io/rnnExplainer/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51"/>
          <p:cNvSpPr/>
          <p:nvPr/>
        </p:nvSpPr>
        <p:spPr>
          <a:xfrm>
            <a:off x="0" y="3300"/>
            <a:ext cx="9144000" cy="914400"/>
          </a:xfrm>
          <a:prstGeom prst="rect">
            <a:avLst/>
          </a:prstGeom>
          <a:solidFill>
            <a:srgbClr val="C9DAF8"/>
          </a:solidFill>
          <a:ln cap="flat" cmpd="sng" w="9525">
            <a:solidFill>
              <a:srgbClr val="C9DAF8"/>
            </a:solidFill>
            <a:prstDash val="solid"/>
            <a:round/>
            <a:headEnd len="sm" w="sm" type="none"/>
            <a:tailEnd len="sm" w="sm" type="none"/>
          </a:ln>
        </p:spPr>
        <p:txBody>
          <a:bodyPr anchorCtr="0" anchor="ctr" bIns="0" lIns="0" spcFirstLastPara="1" rIns="0" wrap="square" tIns="0">
            <a:noAutofit/>
          </a:bodyPr>
          <a:lstStyle/>
          <a:p>
            <a:pPr indent="457200" lvl="0" marL="0" marR="0" rtl="0" algn="l">
              <a:lnSpc>
                <a:spcPct val="100000"/>
              </a:lnSpc>
              <a:spcBef>
                <a:spcPts val="0"/>
              </a:spcBef>
              <a:spcAft>
                <a:spcPts val="0"/>
              </a:spcAft>
              <a:buClr>
                <a:srgbClr val="000000"/>
              </a:buClr>
              <a:buSzPts val="1100"/>
              <a:buFont typeface="Arial"/>
              <a:buNone/>
            </a:pPr>
            <a:r>
              <a:rPr lang="en" sz="2800"/>
              <a:t>6</a:t>
            </a:r>
            <a:r>
              <a:rPr b="0" i="0" lang="en" sz="2800" u="none" cap="none" strike="noStrike">
                <a:solidFill>
                  <a:srgbClr val="000000"/>
                </a:solidFill>
                <a:latin typeface="Arial"/>
                <a:ea typeface="Arial"/>
                <a:cs typeface="Arial"/>
                <a:sym typeface="Arial"/>
              </a:rPr>
              <a:t>.</a:t>
            </a:r>
            <a:r>
              <a:rPr lang="en" sz="2800"/>
              <a:t>6</a:t>
            </a:r>
            <a:r>
              <a:rPr b="0" i="0" lang="en" sz="2800" u="none" cap="none" strike="noStrike">
                <a:solidFill>
                  <a:srgbClr val="000000"/>
                </a:solidFill>
                <a:latin typeface="Arial"/>
                <a:ea typeface="Arial"/>
                <a:cs typeface="Arial"/>
                <a:sym typeface="Arial"/>
              </a:rPr>
              <a:t> </a:t>
            </a:r>
            <a:r>
              <a:rPr lang="en" sz="2800">
                <a:solidFill>
                  <a:schemeClr val="dk1"/>
                </a:solidFill>
              </a:rPr>
              <a:t>Final Project Task 5: Modeling NN</a:t>
            </a:r>
            <a:r>
              <a:rPr lang="en" sz="2800">
                <a:solidFill>
                  <a:schemeClr val="dk1"/>
                </a:solidFill>
              </a:rPr>
              <a:t> - Optional</a:t>
            </a:r>
            <a:endParaRPr b="0" i="0" sz="2800" u="none" cap="none" strike="noStrike">
              <a:solidFill>
                <a:srgbClr val="000000"/>
              </a:solidFill>
              <a:latin typeface="Arial"/>
              <a:ea typeface="Arial"/>
              <a:cs typeface="Arial"/>
              <a:sym typeface="Arial"/>
            </a:endParaRPr>
          </a:p>
        </p:txBody>
      </p:sp>
      <p:sp>
        <p:nvSpPr>
          <p:cNvPr id="263" name="Google Shape;263;p51"/>
          <p:cNvSpPr txBox="1"/>
          <p:nvPr/>
        </p:nvSpPr>
        <p:spPr>
          <a:xfrm>
            <a:off x="176100" y="1321500"/>
            <a:ext cx="8173800" cy="26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alibri"/>
                <a:ea typeface="Calibri"/>
                <a:cs typeface="Calibri"/>
                <a:sym typeface="Calibri"/>
              </a:rPr>
              <a:t>https://github.com/zahariesergiu/ubb-sociology-ml/blob/main/final_project/Final_Project_Task_5_Census_Modeling_NN_Regression%20-%20Optional.ipynb</a:t>
            </a:r>
            <a:endParaRPr sz="2000">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2"/>
          <p:cNvSpPr txBox="1"/>
          <p:nvPr>
            <p:ph idx="1" type="body"/>
          </p:nvPr>
        </p:nvSpPr>
        <p:spPr>
          <a:xfrm>
            <a:off x="311700" y="1304875"/>
            <a:ext cx="8520600" cy="3416400"/>
          </a:xfrm>
          <a:prstGeom prst="rect">
            <a:avLst/>
          </a:prstGeom>
          <a:noFill/>
          <a:ln>
            <a:noFill/>
          </a:ln>
        </p:spPr>
        <p:txBody>
          <a:bodyPr anchorCtr="0" anchor="t" bIns="91425" lIns="91425" spcFirstLastPara="1" rIns="91425" wrap="square" tIns="91425">
            <a:normAutofit fontScale="62500" lnSpcReduction="10000"/>
          </a:bodyPr>
          <a:lstStyle/>
          <a:p>
            <a:pPr indent="0" lvl="0" marL="0" rtl="0" algn="l">
              <a:lnSpc>
                <a:spcPct val="170000"/>
              </a:lnSpc>
              <a:spcBef>
                <a:spcPts val="0"/>
              </a:spcBef>
              <a:spcAft>
                <a:spcPts val="0"/>
              </a:spcAft>
              <a:buSzPct val="55000"/>
              <a:buNone/>
            </a:pPr>
            <a:r>
              <a:rPr lang="en" sz="2000">
                <a:solidFill>
                  <a:schemeClr val="dk1"/>
                </a:solidFill>
              </a:rPr>
              <a:t>#1 </a:t>
            </a:r>
            <a:r>
              <a:rPr lang="en" sz="2000" u="sng">
                <a:solidFill>
                  <a:schemeClr val="hlink"/>
                </a:solidFill>
                <a:hlinkClick r:id="rId3"/>
              </a:rPr>
              <a:t>Neural networks – a guide for my mom</a:t>
            </a:r>
            <a:r>
              <a:rPr lang="en" sz="2000">
                <a:solidFill>
                  <a:schemeClr val="dk1"/>
                </a:solidFill>
              </a:rPr>
              <a:t> </a:t>
            </a:r>
            <a:r>
              <a:rPr lang="en" sz="2000" u="sng">
                <a:solidFill>
                  <a:schemeClr val="hlink"/>
                </a:solidFill>
                <a:hlinkClick r:id="rId4"/>
              </a:rPr>
              <a:t>https://blog.imaginationtech.com/neural-networks-a-guide-for-my-mom/</a:t>
            </a:r>
            <a:endParaRPr sz="2000">
              <a:solidFill>
                <a:schemeClr val="dk1"/>
              </a:solidFill>
            </a:endParaRPr>
          </a:p>
          <a:p>
            <a:pPr indent="0" lvl="0" marL="0" rtl="0" algn="l">
              <a:lnSpc>
                <a:spcPct val="170000"/>
              </a:lnSpc>
              <a:spcBef>
                <a:spcPts val="0"/>
              </a:spcBef>
              <a:spcAft>
                <a:spcPts val="0"/>
              </a:spcAft>
              <a:buSzPct val="55000"/>
              <a:buNone/>
            </a:pPr>
            <a:r>
              <a:t/>
            </a:r>
            <a:endParaRPr sz="2000">
              <a:solidFill>
                <a:schemeClr val="dk1"/>
              </a:solidFill>
            </a:endParaRPr>
          </a:p>
          <a:p>
            <a:pPr indent="0" lvl="0" marL="0" rtl="0" algn="l">
              <a:lnSpc>
                <a:spcPct val="170000"/>
              </a:lnSpc>
              <a:spcBef>
                <a:spcPts val="0"/>
              </a:spcBef>
              <a:spcAft>
                <a:spcPts val="0"/>
              </a:spcAft>
              <a:buSzPct val="55000"/>
              <a:buNone/>
            </a:pPr>
            <a:r>
              <a:rPr lang="en" sz="2000">
                <a:solidFill>
                  <a:schemeClr val="dk1"/>
                </a:solidFill>
              </a:rPr>
              <a:t>#2 </a:t>
            </a:r>
            <a:r>
              <a:rPr lang="en" sz="2000" u="sng">
                <a:solidFill>
                  <a:schemeClr val="hlink"/>
                </a:solidFill>
                <a:hlinkClick r:id="rId5"/>
              </a:rPr>
              <a:t>Neural Networks an Introduction:</a:t>
            </a:r>
            <a:r>
              <a:rPr lang="en" sz="2000">
                <a:solidFill>
                  <a:schemeClr val="dk1"/>
                </a:solidFill>
              </a:rPr>
              <a:t> </a:t>
            </a:r>
            <a:r>
              <a:rPr lang="en" sz="2000" u="sng">
                <a:solidFill>
                  <a:schemeClr val="hlink"/>
                </a:solidFill>
                <a:hlinkClick r:id="rId6"/>
              </a:rPr>
              <a:t>https://blog.wolfram.com/2019/05/02/neural-networks-an-introduction/</a:t>
            </a:r>
            <a:endParaRPr sz="2000">
              <a:solidFill>
                <a:schemeClr val="dk1"/>
              </a:solidFill>
            </a:endParaRPr>
          </a:p>
          <a:p>
            <a:pPr indent="0" lvl="0" marL="0" rtl="0" algn="l">
              <a:lnSpc>
                <a:spcPct val="170000"/>
              </a:lnSpc>
              <a:spcBef>
                <a:spcPts val="0"/>
              </a:spcBef>
              <a:spcAft>
                <a:spcPts val="0"/>
              </a:spcAft>
              <a:buSzPct val="55000"/>
              <a:buNone/>
            </a:pPr>
            <a:r>
              <a:t/>
            </a:r>
            <a:endParaRPr sz="2000">
              <a:solidFill>
                <a:schemeClr val="dk1"/>
              </a:solidFill>
            </a:endParaRPr>
          </a:p>
          <a:p>
            <a:pPr indent="0" lvl="0" marL="0" rtl="0" algn="l">
              <a:lnSpc>
                <a:spcPct val="170000"/>
              </a:lnSpc>
              <a:spcBef>
                <a:spcPts val="0"/>
              </a:spcBef>
              <a:spcAft>
                <a:spcPts val="0"/>
              </a:spcAft>
              <a:buSzPct val="55000"/>
              <a:buNone/>
            </a:pPr>
            <a:r>
              <a:rPr lang="en" sz="2000">
                <a:solidFill>
                  <a:schemeClr val="dk1"/>
                </a:solidFill>
              </a:rPr>
              <a:t>#3 </a:t>
            </a:r>
            <a:r>
              <a:rPr lang="en" sz="2000" u="sng">
                <a:solidFill>
                  <a:schemeClr val="hlink"/>
                </a:solidFill>
                <a:hlinkClick r:id="rId7"/>
              </a:rPr>
              <a:t>Neural Networks Deep Learning explained: https://www.wgu.edu/blog/neural-networks-deep-learning-explained2003.html</a:t>
            </a:r>
            <a:endParaRPr sz="2000">
              <a:solidFill>
                <a:schemeClr val="dk1"/>
              </a:solidFill>
            </a:endParaRPr>
          </a:p>
          <a:p>
            <a:pPr indent="0" lvl="0" marL="0" rtl="0" algn="l">
              <a:lnSpc>
                <a:spcPct val="170000"/>
              </a:lnSpc>
              <a:spcBef>
                <a:spcPts val="0"/>
              </a:spcBef>
              <a:spcAft>
                <a:spcPts val="0"/>
              </a:spcAft>
              <a:buSzPct val="55000"/>
              <a:buNone/>
            </a:pPr>
            <a:r>
              <a:t/>
            </a:r>
            <a:endParaRPr sz="2000">
              <a:solidFill>
                <a:schemeClr val="dk1"/>
              </a:solidFill>
            </a:endParaRPr>
          </a:p>
          <a:p>
            <a:pPr indent="0" lvl="0" marL="0" rtl="0" algn="l">
              <a:lnSpc>
                <a:spcPct val="170000"/>
              </a:lnSpc>
              <a:spcBef>
                <a:spcPts val="0"/>
              </a:spcBef>
              <a:spcAft>
                <a:spcPts val="0"/>
              </a:spcAft>
              <a:buSzPct val="55000"/>
              <a:buNone/>
            </a:pPr>
            <a:r>
              <a:rPr lang="en" sz="2000">
                <a:solidFill>
                  <a:schemeClr val="dk1"/>
                </a:solidFill>
              </a:rPr>
              <a:t>#4 </a:t>
            </a:r>
            <a:r>
              <a:rPr lang="en" sz="2000" u="sng">
                <a:solidFill>
                  <a:schemeClr val="hlink"/>
                </a:solidFill>
                <a:hlinkClick r:id="rId8"/>
              </a:rPr>
              <a:t>An Intuitive Explanation of Convolutional Neural Networks: https://ujjwalkarn.me/2016/08/11/intuitive-explanation-convnets/</a:t>
            </a:r>
            <a:endParaRPr sz="2000">
              <a:solidFill>
                <a:schemeClr val="dk1"/>
              </a:solidFill>
            </a:endParaRPr>
          </a:p>
          <a:p>
            <a:pPr indent="0" lvl="0" marL="0" rtl="0" algn="l">
              <a:lnSpc>
                <a:spcPct val="170000"/>
              </a:lnSpc>
              <a:spcBef>
                <a:spcPts val="0"/>
              </a:spcBef>
              <a:spcAft>
                <a:spcPts val="0"/>
              </a:spcAft>
              <a:buSzPct val="55000"/>
              <a:buNone/>
            </a:pPr>
            <a:r>
              <a:t/>
            </a:r>
            <a:endParaRPr sz="2000">
              <a:solidFill>
                <a:schemeClr val="dk1"/>
              </a:solidFill>
            </a:endParaRPr>
          </a:p>
          <a:p>
            <a:pPr indent="0" lvl="0" marL="0" rtl="0" algn="l">
              <a:lnSpc>
                <a:spcPct val="170000"/>
              </a:lnSpc>
              <a:spcBef>
                <a:spcPts val="0"/>
              </a:spcBef>
              <a:spcAft>
                <a:spcPts val="0"/>
              </a:spcAft>
              <a:buSzPct val="55000"/>
              <a:buNone/>
            </a:pPr>
            <a:r>
              <a:t/>
            </a:r>
            <a:endParaRPr sz="1870">
              <a:solidFill>
                <a:schemeClr val="dk1"/>
              </a:solidFill>
            </a:endParaRPr>
          </a:p>
        </p:txBody>
      </p:sp>
      <p:sp>
        <p:nvSpPr>
          <p:cNvPr id="269" name="Google Shape;269;p52"/>
          <p:cNvSpPr/>
          <p:nvPr/>
        </p:nvSpPr>
        <p:spPr>
          <a:xfrm>
            <a:off x="0" y="3300"/>
            <a:ext cx="9144000" cy="914400"/>
          </a:xfrm>
          <a:prstGeom prst="rect">
            <a:avLst/>
          </a:prstGeom>
          <a:solidFill>
            <a:srgbClr val="C9DAF8"/>
          </a:solidFill>
          <a:ln cap="flat" cmpd="sng" w="9525">
            <a:solidFill>
              <a:srgbClr val="C9DAF8"/>
            </a:solidFill>
            <a:prstDash val="solid"/>
            <a:round/>
            <a:headEnd len="sm" w="sm" type="none"/>
            <a:tailEnd len="sm" w="sm" type="none"/>
          </a:ln>
        </p:spPr>
        <p:txBody>
          <a:bodyPr anchorCtr="0" anchor="ctr" bIns="0" lIns="0" spcFirstLastPara="1" rIns="0" wrap="square" tIns="0">
            <a:noAutofit/>
          </a:bodyPr>
          <a:lstStyle/>
          <a:p>
            <a:pPr indent="457200" lvl="0" marL="0" marR="0" rtl="0" algn="l">
              <a:lnSpc>
                <a:spcPct val="100000"/>
              </a:lnSpc>
              <a:spcBef>
                <a:spcPts val="0"/>
              </a:spcBef>
              <a:spcAft>
                <a:spcPts val="0"/>
              </a:spcAft>
              <a:buClr>
                <a:srgbClr val="000000"/>
              </a:buClr>
              <a:buSzPts val="1100"/>
              <a:buFont typeface="Arial"/>
              <a:buNone/>
            </a:pPr>
            <a:r>
              <a:rPr lang="en" sz="2800"/>
              <a:t>6</a:t>
            </a:r>
            <a:r>
              <a:rPr b="0" i="0" lang="en" sz="2800" u="none" cap="none" strike="noStrike">
                <a:solidFill>
                  <a:srgbClr val="000000"/>
                </a:solidFill>
                <a:latin typeface="Arial"/>
                <a:ea typeface="Arial"/>
                <a:cs typeface="Arial"/>
                <a:sym typeface="Arial"/>
              </a:rPr>
              <a:t>.</a:t>
            </a:r>
            <a:r>
              <a:rPr lang="en" sz="2800"/>
              <a:t>7</a:t>
            </a:r>
            <a:r>
              <a:rPr b="0" i="0" lang="en" sz="2800" u="none" cap="none" strike="noStrike">
                <a:solidFill>
                  <a:srgbClr val="000000"/>
                </a:solidFill>
                <a:latin typeface="Arial"/>
                <a:ea typeface="Arial"/>
                <a:cs typeface="Arial"/>
                <a:sym typeface="Arial"/>
              </a:rPr>
              <a:t> Further Reading &amp; Questions</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3"/>
          <p:cNvSpPr txBox="1"/>
          <p:nvPr>
            <p:ph idx="1" type="subTitle"/>
          </p:nvPr>
        </p:nvSpPr>
        <p:spPr>
          <a:xfrm>
            <a:off x="557650" y="293500"/>
            <a:ext cx="7550100" cy="4263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t/>
            </a:r>
            <a:endParaRPr b="1" sz="8200"/>
          </a:p>
          <a:p>
            <a:pPr indent="0" lvl="0" marL="0" rtl="0" algn="l">
              <a:lnSpc>
                <a:spcPct val="80000"/>
              </a:lnSpc>
              <a:spcBef>
                <a:spcPts val="0"/>
              </a:spcBef>
              <a:spcAft>
                <a:spcPts val="0"/>
              </a:spcAft>
              <a:buSzPts val="275"/>
              <a:buNone/>
            </a:pPr>
            <a:r>
              <a:rPr b="1" lang="en" sz="8200">
                <a:solidFill>
                  <a:schemeClr val="dk1"/>
                </a:solidFill>
              </a:rPr>
              <a:t>Thank you !!</a:t>
            </a:r>
            <a:endParaRPr b="1" sz="8200">
              <a:solidFill>
                <a:schemeClr val="dk1"/>
              </a:solidFill>
            </a:endParaRPr>
          </a:p>
          <a:p>
            <a:pPr indent="0" lvl="0" marL="0" rtl="0" algn="l">
              <a:lnSpc>
                <a:spcPct val="80000"/>
              </a:lnSpc>
              <a:spcBef>
                <a:spcPts val="0"/>
              </a:spcBef>
              <a:spcAft>
                <a:spcPts val="0"/>
              </a:spcAft>
              <a:buSzPts val="275"/>
              <a:buNone/>
            </a:pPr>
            <a:r>
              <a:t/>
            </a:r>
            <a:endParaRPr sz="1200"/>
          </a:p>
          <a:p>
            <a:pPr indent="0" lvl="0" marL="0" rtl="0" algn="l">
              <a:lnSpc>
                <a:spcPct val="80000"/>
              </a:lnSpc>
              <a:spcBef>
                <a:spcPts val="0"/>
              </a:spcBef>
              <a:spcAft>
                <a:spcPts val="0"/>
              </a:spcAft>
              <a:buSzPts val="275"/>
              <a:buNone/>
            </a:pPr>
            <a:r>
              <a:t/>
            </a:r>
            <a:endParaRPr sz="1200"/>
          </a:p>
          <a:p>
            <a:pPr indent="0" lvl="0" marL="0" rtl="0" algn="l">
              <a:lnSpc>
                <a:spcPct val="80000"/>
              </a:lnSpc>
              <a:spcBef>
                <a:spcPts val="0"/>
              </a:spcBef>
              <a:spcAft>
                <a:spcPts val="0"/>
              </a:spcAft>
              <a:buSzPts val="275"/>
              <a:buNone/>
            </a:pPr>
            <a:r>
              <a:t/>
            </a:r>
            <a:endParaRPr sz="1200"/>
          </a:p>
          <a:p>
            <a:pPr indent="0" lvl="0" marL="0" rtl="0" algn="l">
              <a:lnSpc>
                <a:spcPct val="80000"/>
              </a:lnSpc>
              <a:spcBef>
                <a:spcPts val="0"/>
              </a:spcBef>
              <a:spcAft>
                <a:spcPts val="0"/>
              </a:spcAft>
              <a:buSzPts val="275"/>
              <a:buNone/>
            </a:pPr>
            <a:r>
              <a:rPr lang="en" sz="1200">
                <a:solidFill>
                  <a:schemeClr val="dk1"/>
                </a:solidFill>
              </a:rPr>
              <a:t>Machine Learning Engineer / Data Scientist</a:t>
            </a:r>
            <a:endParaRPr sz="1200">
              <a:solidFill>
                <a:schemeClr val="dk1"/>
              </a:solidFill>
            </a:endParaRPr>
          </a:p>
          <a:p>
            <a:pPr indent="0" lvl="0" marL="0" rtl="0" algn="l">
              <a:lnSpc>
                <a:spcPct val="95000"/>
              </a:lnSpc>
              <a:spcBef>
                <a:spcPts val="0"/>
              </a:spcBef>
              <a:spcAft>
                <a:spcPts val="0"/>
              </a:spcAft>
              <a:buSzPts val="275"/>
              <a:buNone/>
            </a:pPr>
            <a:r>
              <a:rPr lang="en" sz="1200">
                <a:solidFill>
                  <a:schemeClr val="hlink"/>
                </a:solidFill>
                <a:uFill>
                  <a:noFill/>
                </a:uFill>
                <a:hlinkClick r:id="rId3"/>
              </a:rPr>
              <a:t>zahariesergiu@gmail.com</a:t>
            </a:r>
            <a:endParaRPr sz="1200"/>
          </a:p>
          <a:p>
            <a:pPr indent="0" lvl="0" marL="0" rtl="0" algn="l">
              <a:lnSpc>
                <a:spcPct val="95000"/>
              </a:lnSpc>
              <a:spcBef>
                <a:spcPts val="0"/>
              </a:spcBef>
              <a:spcAft>
                <a:spcPts val="0"/>
              </a:spcAft>
              <a:buSzPts val="275"/>
              <a:buNone/>
            </a:pPr>
            <a:r>
              <a:rPr lang="en" sz="1200">
                <a:solidFill>
                  <a:schemeClr val="hlink"/>
                </a:solidFill>
                <a:uFill>
                  <a:noFill/>
                </a:uFill>
                <a:hlinkClick r:id="rId4"/>
              </a:rPr>
              <a:t>https://www.linkedin.com/in/zahariesergiu/</a:t>
            </a:r>
            <a:endParaRPr sz="1200">
              <a:solidFill>
                <a:schemeClr val="hlink"/>
              </a:solidFill>
            </a:endParaRPr>
          </a:p>
          <a:p>
            <a:pPr indent="0" lvl="0" marL="0" rtl="0" algn="l">
              <a:lnSpc>
                <a:spcPct val="95000"/>
              </a:lnSpc>
              <a:spcBef>
                <a:spcPts val="0"/>
              </a:spcBef>
              <a:spcAft>
                <a:spcPts val="0"/>
              </a:spcAft>
              <a:buSzPts val="275"/>
              <a:buNone/>
            </a:pPr>
            <a:r>
              <a:rPr lang="en" sz="1200">
                <a:solidFill>
                  <a:schemeClr val="hlink"/>
                </a:solidFill>
                <a:uFill>
                  <a:noFill/>
                </a:uFill>
                <a:hlinkClick r:id="rId5"/>
              </a:rPr>
              <a:t>https://github.com/zahariesergiu/ubb-sociology-ml</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7"/>
          <p:cNvSpPr txBox="1"/>
          <p:nvPr>
            <p:ph idx="1" type="body"/>
          </p:nvPr>
        </p:nvSpPr>
        <p:spPr>
          <a:xfrm>
            <a:off x="311700" y="58625"/>
            <a:ext cx="8520600" cy="2325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946"/>
              <a:buNone/>
            </a:pPr>
            <a:r>
              <a:rPr b="1" lang="en" sz="6000">
                <a:solidFill>
                  <a:schemeClr val="dk1"/>
                </a:solidFill>
                <a:highlight>
                  <a:srgbClr val="F6F1EE"/>
                </a:highlight>
              </a:rPr>
              <a:t>6. Neural Networks</a:t>
            </a:r>
            <a:endParaRPr sz="6000">
              <a:solidFill>
                <a:schemeClr val="dk1"/>
              </a:solidFill>
              <a:highlight>
                <a:srgbClr val="F6F1EE"/>
              </a:highlight>
            </a:endParaRPr>
          </a:p>
        </p:txBody>
      </p:sp>
      <p:sp>
        <p:nvSpPr>
          <p:cNvPr id="112" name="Google Shape;112;p27"/>
          <p:cNvSpPr txBox="1"/>
          <p:nvPr/>
        </p:nvSpPr>
        <p:spPr>
          <a:xfrm>
            <a:off x="381525" y="2576725"/>
            <a:ext cx="6933900" cy="24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en" sz="1920">
                <a:solidFill>
                  <a:schemeClr val="dk1"/>
                </a:solidFill>
              </a:rPr>
              <a:t>#6.1  Catch Up</a:t>
            </a:r>
            <a:br>
              <a:rPr lang="en" sz="1920">
                <a:solidFill>
                  <a:schemeClr val="dk1"/>
                </a:solidFill>
              </a:rPr>
            </a:br>
            <a:r>
              <a:rPr lang="en" sz="1920">
                <a:solidFill>
                  <a:schemeClr val="dk1"/>
                </a:solidFill>
              </a:rPr>
              <a:t>#6.2  Neural Networks</a:t>
            </a:r>
            <a:br>
              <a:rPr lang="en" sz="1920">
                <a:solidFill>
                  <a:schemeClr val="dk1"/>
                </a:solidFill>
              </a:rPr>
            </a:br>
            <a:r>
              <a:rPr lang="en" sz="1920">
                <a:solidFill>
                  <a:schemeClr val="dk1"/>
                </a:solidFill>
              </a:rPr>
              <a:t>#6.3  Gradient Descent</a:t>
            </a:r>
            <a:br>
              <a:rPr lang="en" sz="1920">
                <a:solidFill>
                  <a:schemeClr val="dk1"/>
                </a:solidFill>
              </a:rPr>
            </a:br>
            <a:r>
              <a:rPr lang="en" sz="1920">
                <a:solidFill>
                  <a:schemeClr val="dk1"/>
                </a:solidFill>
              </a:rPr>
              <a:t>#6.4  Backpropagation</a:t>
            </a:r>
            <a:br>
              <a:rPr lang="en" sz="1920">
                <a:solidFill>
                  <a:schemeClr val="dk1"/>
                </a:solidFill>
              </a:rPr>
            </a:br>
            <a:r>
              <a:rPr lang="en" sz="1920">
                <a:solidFill>
                  <a:schemeClr val="dk1"/>
                </a:solidFill>
              </a:rPr>
              <a:t>#6.5  NN Examples</a:t>
            </a:r>
            <a:endParaRPr sz="1920">
              <a:solidFill>
                <a:schemeClr val="dk1"/>
              </a:solidFill>
            </a:endParaRPr>
          </a:p>
          <a:p>
            <a:pPr indent="0" lvl="0" marL="0" rtl="0" algn="l">
              <a:spcBef>
                <a:spcPts val="0"/>
              </a:spcBef>
              <a:spcAft>
                <a:spcPts val="0"/>
              </a:spcAft>
              <a:buClr>
                <a:schemeClr val="dk1"/>
              </a:buClr>
              <a:buSzPts val="2800"/>
              <a:buFont typeface="Arial"/>
              <a:buNone/>
            </a:pPr>
            <a:r>
              <a:rPr lang="en" sz="1920">
                <a:solidFill>
                  <a:schemeClr val="dk1"/>
                </a:solidFill>
              </a:rPr>
              <a:t>#6.6  Final Project Task 5: Modeling NN - Optional</a:t>
            </a:r>
            <a:endParaRPr sz="1920">
              <a:solidFill>
                <a:schemeClr val="dk1"/>
              </a:solidFill>
            </a:endParaRPr>
          </a:p>
          <a:p>
            <a:pPr indent="0" lvl="0" marL="0" rtl="0" algn="l">
              <a:spcBef>
                <a:spcPts val="0"/>
              </a:spcBef>
              <a:spcAft>
                <a:spcPts val="0"/>
              </a:spcAft>
              <a:buClr>
                <a:schemeClr val="dk1"/>
              </a:buClr>
              <a:buSzPts val="2800"/>
              <a:buFont typeface="Arial"/>
              <a:buNone/>
            </a:pPr>
            <a:r>
              <a:rPr lang="en" sz="1920">
                <a:solidFill>
                  <a:schemeClr val="dk1"/>
                </a:solidFill>
              </a:rPr>
              <a:t>#6.7  Questions &amp; Further reading</a:t>
            </a:r>
            <a:endParaRPr sz="1920">
              <a:solidFill>
                <a:schemeClr val="dk1"/>
              </a:solidFill>
            </a:endParaRPr>
          </a:p>
          <a:p>
            <a:pPr indent="0" lvl="0" marL="0" rtl="0" algn="l">
              <a:spcBef>
                <a:spcPts val="0"/>
              </a:spcBef>
              <a:spcAft>
                <a:spcPts val="0"/>
              </a:spcAft>
              <a:buNone/>
            </a:pPr>
            <a:r>
              <a:t/>
            </a:r>
            <a:endParaRPr sz="192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8"/>
          <p:cNvSpPr/>
          <p:nvPr/>
        </p:nvSpPr>
        <p:spPr>
          <a:xfrm>
            <a:off x="367751" y="850125"/>
            <a:ext cx="7240505" cy="4092864"/>
          </a:xfrm>
          <a:custGeom>
            <a:rect b="b" l="l" r="r" t="t"/>
            <a:pathLst>
              <a:path extrusionOk="0" h="4092864" w="7240505">
                <a:moveTo>
                  <a:pt x="0" y="0"/>
                </a:moveTo>
                <a:lnTo>
                  <a:pt x="7240505" y="0"/>
                </a:lnTo>
                <a:lnTo>
                  <a:pt x="7240505" y="4092864"/>
                </a:lnTo>
                <a:lnTo>
                  <a:pt x="0" y="409286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 name="Google Shape;118;p28"/>
          <p:cNvSpPr txBox="1"/>
          <p:nvPr/>
        </p:nvSpPr>
        <p:spPr>
          <a:xfrm>
            <a:off x="658675" y="1451125"/>
            <a:ext cx="7185000" cy="11205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2000"/>
              <a:buFont typeface="Arial"/>
              <a:buNone/>
            </a:pPr>
            <a:r>
              <a:rPr b="0" i="0" lang="en" sz="2000" u="none" cap="none" strike="noStrike">
                <a:solidFill>
                  <a:schemeClr val="dk1"/>
                </a:solidFill>
                <a:latin typeface="Calibri"/>
                <a:ea typeface="Calibri"/>
                <a:cs typeface="Calibri"/>
                <a:sym typeface="Calibri"/>
              </a:rPr>
              <a:t>Share one thing that stood out to you: </a:t>
            </a:r>
            <a:endParaRPr b="0" i="0" sz="2000" u="none" cap="none" strike="noStrike">
              <a:solidFill>
                <a:schemeClr val="dk1"/>
              </a:solidFill>
              <a:latin typeface="Calibri"/>
              <a:ea typeface="Calibri"/>
              <a:cs typeface="Calibri"/>
              <a:sym typeface="Calibri"/>
            </a:endParaRPr>
          </a:p>
          <a:p>
            <a:pPr indent="457200" lvl="0" marL="0" marR="0" rtl="0" algn="l">
              <a:lnSpc>
                <a:spcPct val="120000"/>
              </a:lnSpc>
              <a:spcBef>
                <a:spcPts val="0"/>
              </a:spcBef>
              <a:spcAft>
                <a:spcPts val="0"/>
              </a:spcAft>
              <a:buClr>
                <a:srgbClr val="000000"/>
              </a:buClr>
              <a:buSzPts val="2000"/>
              <a:buFont typeface="Arial"/>
              <a:buNone/>
            </a:pPr>
            <a:r>
              <a:rPr b="0" i="0" lang="en" sz="2000" u="none" cap="none" strike="noStrike">
                <a:solidFill>
                  <a:schemeClr val="dk1"/>
                </a:solidFill>
                <a:latin typeface="Calibri"/>
                <a:ea typeface="Calibri"/>
                <a:cs typeface="Calibri"/>
                <a:sym typeface="Calibri"/>
              </a:rPr>
              <a:t>one thing you found surprising / interesting / useful etc.</a:t>
            </a:r>
            <a:endParaRPr b="0" i="0" sz="1400" u="none" cap="none" strike="noStrike">
              <a:solidFill>
                <a:schemeClr val="dk1"/>
              </a:solidFill>
              <a:latin typeface="Calibri"/>
              <a:ea typeface="Calibri"/>
              <a:cs typeface="Calibri"/>
              <a:sym typeface="Calibri"/>
            </a:endParaRPr>
          </a:p>
        </p:txBody>
      </p:sp>
      <p:sp>
        <p:nvSpPr>
          <p:cNvPr id="119" name="Google Shape;119;p28"/>
          <p:cNvSpPr/>
          <p:nvPr/>
        </p:nvSpPr>
        <p:spPr>
          <a:xfrm>
            <a:off x="0" y="0"/>
            <a:ext cx="9144000" cy="914400"/>
          </a:xfrm>
          <a:prstGeom prst="rect">
            <a:avLst/>
          </a:prstGeom>
          <a:solidFill>
            <a:srgbClr val="C9DAF8"/>
          </a:solidFill>
          <a:ln cap="flat" cmpd="sng" w="9525">
            <a:solidFill>
              <a:srgbClr val="C9DAF8"/>
            </a:solidFill>
            <a:prstDash val="solid"/>
            <a:round/>
            <a:headEnd len="sm" w="sm" type="none"/>
            <a:tailEnd len="sm" w="sm" type="none"/>
          </a:ln>
        </p:spPr>
        <p:txBody>
          <a:bodyPr anchorCtr="0" anchor="ctr" bIns="0" lIns="0" spcFirstLastPara="1" rIns="0" wrap="square" tIns="0">
            <a:noAutofit/>
          </a:bodyPr>
          <a:lstStyle/>
          <a:p>
            <a:pPr indent="457200" lvl="0" marL="0" marR="0" rtl="0" algn="l">
              <a:lnSpc>
                <a:spcPct val="100000"/>
              </a:lnSpc>
              <a:spcBef>
                <a:spcPts val="0"/>
              </a:spcBef>
              <a:spcAft>
                <a:spcPts val="0"/>
              </a:spcAft>
              <a:buClr>
                <a:srgbClr val="000000"/>
              </a:buClr>
              <a:buSzPts val="1100"/>
              <a:buFont typeface="Arial"/>
              <a:buNone/>
            </a:pPr>
            <a:r>
              <a:rPr b="0" i="0" lang="en" sz="2800" u="none" cap="none" strike="noStrike">
                <a:solidFill>
                  <a:srgbClr val="000000"/>
                </a:solidFill>
                <a:latin typeface="Arial"/>
                <a:ea typeface="Arial"/>
                <a:cs typeface="Arial"/>
                <a:sym typeface="Arial"/>
              </a:rPr>
              <a:t>6.1 Catch up</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9"/>
          <p:cNvSpPr/>
          <p:nvPr/>
        </p:nvSpPr>
        <p:spPr>
          <a:xfrm>
            <a:off x="0" y="0"/>
            <a:ext cx="9144000" cy="914400"/>
          </a:xfrm>
          <a:prstGeom prst="rect">
            <a:avLst/>
          </a:prstGeom>
          <a:solidFill>
            <a:srgbClr val="C9DAF8"/>
          </a:solidFill>
          <a:ln cap="flat" cmpd="sng" w="9525">
            <a:solidFill>
              <a:srgbClr val="C9DAF8"/>
            </a:solidFill>
            <a:prstDash val="solid"/>
            <a:round/>
            <a:headEnd len="sm" w="sm" type="none"/>
            <a:tailEnd len="sm" w="sm" type="none"/>
          </a:ln>
        </p:spPr>
        <p:txBody>
          <a:bodyPr anchorCtr="0" anchor="ctr" bIns="0" lIns="0" spcFirstLastPara="1" rIns="0" wrap="square" tIns="0">
            <a:noAutofit/>
          </a:bodyPr>
          <a:lstStyle/>
          <a:p>
            <a:pPr indent="457200" lvl="0" marL="0" marR="0" rtl="0" algn="l">
              <a:lnSpc>
                <a:spcPct val="100000"/>
              </a:lnSpc>
              <a:spcBef>
                <a:spcPts val="0"/>
              </a:spcBef>
              <a:spcAft>
                <a:spcPts val="0"/>
              </a:spcAft>
              <a:buClr>
                <a:srgbClr val="000000"/>
              </a:buClr>
              <a:buSzPts val="1100"/>
              <a:buFont typeface="Arial"/>
              <a:buNone/>
            </a:pPr>
            <a:r>
              <a:rPr b="0" i="0" lang="en" sz="2800" u="none" cap="none" strike="noStrike">
                <a:solidFill>
                  <a:srgbClr val="000000"/>
                </a:solidFill>
                <a:latin typeface="Arial"/>
                <a:ea typeface="Arial"/>
                <a:cs typeface="Arial"/>
                <a:sym typeface="Arial"/>
              </a:rPr>
              <a:t>6.2 Neural Networks</a:t>
            </a:r>
            <a:endParaRPr b="0" i="0" sz="2800" u="none" cap="none" strike="noStrike">
              <a:solidFill>
                <a:srgbClr val="000000"/>
              </a:solidFill>
              <a:latin typeface="Arial"/>
              <a:ea typeface="Arial"/>
              <a:cs typeface="Arial"/>
              <a:sym typeface="Arial"/>
            </a:endParaRPr>
          </a:p>
        </p:txBody>
      </p:sp>
      <p:pic>
        <p:nvPicPr>
          <p:cNvPr id="125" name="Google Shape;125;p29"/>
          <p:cNvPicPr preferRelativeResize="0"/>
          <p:nvPr/>
        </p:nvPicPr>
        <p:blipFill rotWithShape="1">
          <a:blip r:embed="rId3">
            <a:alphaModFix/>
          </a:blip>
          <a:srcRect b="0" l="0" r="0" t="0"/>
          <a:stretch/>
        </p:blipFill>
        <p:spPr>
          <a:xfrm>
            <a:off x="1197620" y="1404387"/>
            <a:ext cx="5860657" cy="346500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30"/>
          <p:cNvPicPr preferRelativeResize="0"/>
          <p:nvPr/>
        </p:nvPicPr>
        <p:blipFill rotWithShape="1">
          <a:blip r:embed="rId3">
            <a:alphaModFix/>
          </a:blip>
          <a:srcRect b="0" l="0" r="0" t="0"/>
          <a:stretch/>
        </p:blipFill>
        <p:spPr>
          <a:xfrm>
            <a:off x="6133607" y="2023008"/>
            <a:ext cx="2816768" cy="2990643"/>
          </a:xfrm>
          <a:prstGeom prst="rect">
            <a:avLst/>
          </a:prstGeom>
          <a:noFill/>
          <a:ln>
            <a:noFill/>
          </a:ln>
        </p:spPr>
      </p:pic>
      <p:pic>
        <p:nvPicPr>
          <p:cNvPr id="131" name="Google Shape;131;p30"/>
          <p:cNvPicPr preferRelativeResize="0"/>
          <p:nvPr/>
        </p:nvPicPr>
        <p:blipFill rotWithShape="1">
          <a:blip r:embed="rId4">
            <a:alphaModFix/>
          </a:blip>
          <a:srcRect b="0" l="0" r="0" t="0"/>
          <a:stretch/>
        </p:blipFill>
        <p:spPr>
          <a:xfrm>
            <a:off x="333403" y="892538"/>
            <a:ext cx="6209347" cy="1874936"/>
          </a:xfrm>
          <a:prstGeom prst="rect">
            <a:avLst/>
          </a:prstGeom>
          <a:noFill/>
          <a:ln>
            <a:noFill/>
          </a:ln>
        </p:spPr>
      </p:pic>
      <p:pic>
        <p:nvPicPr>
          <p:cNvPr id="132" name="Google Shape;132;p30"/>
          <p:cNvPicPr preferRelativeResize="0"/>
          <p:nvPr/>
        </p:nvPicPr>
        <p:blipFill rotWithShape="1">
          <a:blip r:embed="rId5">
            <a:alphaModFix/>
          </a:blip>
          <a:srcRect b="0" l="0" r="0" t="0"/>
          <a:stretch/>
        </p:blipFill>
        <p:spPr>
          <a:xfrm>
            <a:off x="193626" y="2699197"/>
            <a:ext cx="3213122" cy="2303211"/>
          </a:xfrm>
          <a:prstGeom prst="rect">
            <a:avLst/>
          </a:prstGeom>
          <a:noFill/>
          <a:ln>
            <a:noFill/>
          </a:ln>
        </p:spPr>
      </p:pic>
      <p:sp>
        <p:nvSpPr>
          <p:cNvPr id="133" name="Google Shape;133;p30"/>
          <p:cNvSpPr txBox="1"/>
          <p:nvPr/>
        </p:nvSpPr>
        <p:spPr>
          <a:xfrm>
            <a:off x="6542750" y="1830006"/>
            <a:ext cx="249459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We can view this function as: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1"/>
          <p:cNvSpPr txBox="1"/>
          <p:nvPr/>
        </p:nvSpPr>
        <p:spPr>
          <a:xfrm>
            <a:off x="550258" y="841572"/>
            <a:ext cx="8027300"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1600" u="none" cap="none" strike="noStrike">
              <a:solidFill>
                <a:srgbClr val="000000"/>
              </a:solidFill>
              <a:latin typeface="Space Mono"/>
              <a:ea typeface="Space Mono"/>
              <a:cs typeface="Space Mono"/>
              <a:sym typeface="Space Mono"/>
            </a:endParaRPr>
          </a:p>
          <a:p>
            <a:pPr indent="0" lvl="0" marL="0" marR="0" rtl="0" algn="l">
              <a:lnSpc>
                <a:spcPct val="100000"/>
              </a:lnSpc>
              <a:spcBef>
                <a:spcPts val="0"/>
              </a:spcBef>
              <a:spcAft>
                <a:spcPts val="0"/>
              </a:spcAft>
              <a:buNone/>
            </a:pPr>
            <a:r>
              <a:rPr b="1" i="0" lang="en" sz="1600" u="none" cap="none" strike="noStrike">
                <a:solidFill>
                  <a:srgbClr val="000000"/>
                </a:solidFill>
                <a:latin typeface="Space Mono"/>
                <a:ea typeface="Space Mono"/>
                <a:cs typeface="Space Mono"/>
                <a:sym typeface="Space Mono"/>
              </a:rPr>
              <a:t>A non-linear problem </a:t>
            </a:r>
            <a:r>
              <a:rPr b="0" i="0" lang="en" sz="1600" u="none" cap="none" strike="noStrike">
                <a:solidFill>
                  <a:srgbClr val="000000"/>
                </a:solidFill>
                <a:latin typeface="IBM Plex Sans"/>
                <a:ea typeface="IBM Plex Sans"/>
                <a:cs typeface="IBM Plex Sans"/>
                <a:sym typeface="IBM Plex Sans"/>
              </a:rPr>
              <a:t>When we are trying to map a 1:1 relationship (direct correlation between two variables) we call this a </a:t>
            </a:r>
            <a:r>
              <a:rPr b="1" i="0" lang="en" sz="1600" u="none" cap="none" strike="noStrike">
                <a:solidFill>
                  <a:srgbClr val="000000"/>
                </a:solidFill>
                <a:latin typeface="IBM Plex Sans"/>
                <a:ea typeface="IBM Plex Sans"/>
                <a:cs typeface="IBM Plex Sans"/>
                <a:sym typeface="IBM Plex Sans"/>
              </a:rPr>
              <a:t>linear problem</a:t>
            </a:r>
            <a:r>
              <a:rPr b="0" i="0" lang="en" sz="1600" u="none" cap="none" strike="noStrike">
                <a:solidFill>
                  <a:srgbClr val="000000"/>
                </a:solidFill>
                <a:latin typeface="IBM Plex Sans"/>
                <a:ea typeface="IBM Plex Sans"/>
                <a:cs typeface="IBM Plex Sans"/>
                <a:sym typeface="IBM Plex Sans"/>
              </a:rPr>
              <a:t>. It represents a linear relationship between our input data and our output data. It can be solved by linear algorithms. </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rgbClr val="000000"/>
                </a:solidFill>
                <a:latin typeface="IBM Plex Sans"/>
                <a:ea typeface="IBM Plex Sans"/>
                <a:cs typeface="IBM Plex Sans"/>
                <a:sym typeface="IBM Plex Sans"/>
              </a:rPr>
              <a:t>A </a:t>
            </a:r>
            <a:r>
              <a:rPr b="1" i="0" lang="en" sz="1600" u="none" cap="none" strike="noStrike">
                <a:solidFill>
                  <a:srgbClr val="000000"/>
                </a:solidFill>
                <a:latin typeface="IBM Plex Sans"/>
                <a:ea typeface="IBM Plex Sans"/>
                <a:cs typeface="IBM Plex Sans"/>
                <a:sym typeface="IBM Plex Sans"/>
              </a:rPr>
              <a:t>non-linear problem</a:t>
            </a:r>
            <a:r>
              <a:rPr b="0" i="0" lang="en" sz="1600" u="none" cap="none" strike="noStrike">
                <a:solidFill>
                  <a:srgbClr val="000000"/>
                </a:solidFill>
                <a:latin typeface="IBM Plex Sans"/>
                <a:ea typeface="IBM Plex Sans"/>
                <a:cs typeface="IBM Plex Sans"/>
                <a:sym typeface="IBM Plex Sans"/>
              </a:rPr>
              <a:t>, in turn, must combine multiple inputs to predict an output.</a:t>
            </a:r>
            <a:br>
              <a:rPr b="0" i="0" lang="en" sz="1600" u="none" cap="none" strike="noStrike">
                <a:solidFill>
                  <a:srgbClr val="000000"/>
                </a:solidFill>
                <a:latin typeface="IBM Plex Sans"/>
                <a:ea typeface="IBM Plex Sans"/>
                <a:cs typeface="IBM Plex Sans"/>
                <a:sym typeface="IBM Plex Sans"/>
              </a:rPr>
            </a:br>
            <a:r>
              <a:rPr b="0" i="0" lang="en" sz="1600" u="none" cap="none" strike="noStrike">
                <a:solidFill>
                  <a:srgbClr val="000000"/>
                </a:solidFill>
                <a:latin typeface="IBM Plex Sans"/>
                <a:ea typeface="IBM Plex Sans"/>
                <a:cs typeface="IBM Plex Sans"/>
                <a:sym typeface="IBM Plex Sans"/>
              </a:rPr>
              <a:t>Only certain configurations of inputs yield the pattern we are searching for. </a:t>
            </a:r>
            <a:endParaRPr b="0" i="0" sz="1600" u="none" cap="none" strike="noStrike">
              <a:solidFill>
                <a:srgbClr val="000000"/>
              </a:solidFill>
              <a:latin typeface="Arial"/>
              <a:ea typeface="Arial"/>
              <a:cs typeface="Arial"/>
              <a:sym typeface="Arial"/>
            </a:endParaRPr>
          </a:p>
        </p:txBody>
      </p:sp>
      <p:pic>
        <p:nvPicPr>
          <p:cNvPr id="139" name="Google Shape;139;p31"/>
          <p:cNvPicPr preferRelativeResize="0"/>
          <p:nvPr/>
        </p:nvPicPr>
        <p:blipFill rotWithShape="1">
          <a:blip r:embed="rId3">
            <a:alphaModFix/>
          </a:blip>
          <a:srcRect b="0" l="0" r="0" t="0"/>
          <a:stretch/>
        </p:blipFill>
        <p:spPr>
          <a:xfrm>
            <a:off x="2039193" y="3161552"/>
            <a:ext cx="5126644" cy="15480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32"/>
          <p:cNvPicPr preferRelativeResize="0"/>
          <p:nvPr/>
        </p:nvPicPr>
        <p:blipFill rotWithShape="1">
          <a:blip r:embed="rId3">
            <a:alphaModFix/>
          </a:blip>
          <a:srcRect b="0" l="0" r="0" t="0"/>
          <a:stretch/>
        </p:blipFill>
        <p:spPr>
          <a:xfrm>
            <a:off x="436969" y="337936"/>
            <a:ext cx="7201912" cy="3015001"/>
          </a:xfrm>
          <a:prstGeom prst="rect">
            <a:avLst/>
          </a:prstGeom>
          <a:noFill/>
          <a:ln>
            <a:noFill/>
          </a:ln>
        </p:spPr>
      </p:pic>
      <p:sp>
        <p:nvSpPr>
          <p:cNvPr id="145" name="Google Shape;145;p32"/>
          <p:cNvSpPr txBox="1"/>
          <p:nvPr/>
        </p:nvSpPr>
        <p:spPr>
          <a:xfrm>
            <a:off x="364143" y="3479576"/>
            <a:ext cx="5195086"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Each node/neuron:</a:t>
            </a:r>
            <a:endParaRPr/>
          </a:p>
          <a:p>
            <a:pPr indent="-285750" lvl="0" marL="28575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Summation Part</a:t>
            </a:r>
            <a:r>
              <a:rPr b="0" i="0" lang="en" sz="1400" u="none" cap="none" strike="noStrike">
                <a:solidFill>
                  <a:srgbClr val="000000"/>
                </a:solidFill>
                <a:latin typeface="Arial"/>
                <a:ea typeface="Arial"/>
                <a:cs typeface="Arial"/>
                <a:sym typeface="Arial"/>
              </a:rPr>
              <a:t>: This computes a </a:t>
            </a:r>
            <a:r>
              <a:rPr b="1" i="0" lang="en" sz="1400" u="none" cap="none" strike="noStrike">
                <a:solidFill>
                  <a:srgbClr val="000000"/>
                </a:solidFill>
                <a:latin typeface="Arial"/>
                <a:ea typeface="Arial"/>
                <a:cs typeface="Arial"/>
                <a:sym typeface="Arial"/>
              </a:rPr>
              <a:t>linear combination</a:t>
            </a:r>
            <a:r>
              <a:rPr b="0" i="0" lang="en" sz="1400" u="none" cap="none" strike="noStrike">
                <a:solidFill>
                  <a:srgbClr val="000000"/>
                </a:solidFill>
                <a:latin typeface="Arial"/>
                <a:ea typeface="Arial"/>
                <a:cs typeface="Arial"/>
                <a:sym typeface="Arial"/>
              </a:rPr>
              <a:t> of the inputs, similar to what happens in a linear regression model.</a:t>
            </a:r>
            <a:endParaRPr/>
          </a:p>
          <a:p>
            <a:pPr indent="-285750" lvl="0" marL="28575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Activation Function</a:t>
            </a:r>
            <a:r>
              <a:rPr b="0" i="0" lang="en" sz="1400" u="none" cap="none" strike="noStrike">
                <a:solidFill>
                  <a:srgbClr val="000000"/>
                </a:solidFill>
                <a:latin typeface="Arial"/>
                <a:ea typeface="Arial"/>
                <a:cs typeface="Arial"/>
                <a:sym typeface="Arial"/>
              </a:rPr>
              <a:t>: This introduces </a:t>
            </a:r>
            <a:r>
              <a:rPr b="1" i="0" lang="en" sz="1400" u="none" cap="none" strike="noStrike">
                <a:solidFill>
                  <a:srgbClr val="000000"/>
                </a:solidFill>
                <a:latin typeface="Arial"/>
                <a:ea typeface="Arial"/>
                <a:cs typeface="Arial"/>
                <a:sym typeface="Arial"/>
              </a:rPr>
              <a:t>non-linearity</a:t>
            </a:r>
            <a:r>
              <a:rPr b="0" i="0" lang="en" sz="1400" u="none" cap="none" strike="noStrike">
                <a:solidFill>
                  <a:srgbClr val="000000"/>
                </a:solidFill>
                <a:latin typeface="Arial"/>
                <a:ea typeface="Arial"/>
                <a:cs typeface="Arial"/>
                <a:sym typeface="Arial"/>
              </a:rPr>
              <a:t>, allowing the network to model complex patterns.</a:t>
            </a:r>
            <a:endParaRPr/>
          </a:p>
        </p:txBody>
      </p:sp>
      <p:pic>
        <p:nvPicPr>
          <p:cNvPr id="146" name="Google Shape;146;p32"/>
          <p:cNvPicPr preferRelativeResize="0"/>
          <p:nvPr/>
        </p:nvPicPr>
        <p:blipFill rotWithShape="1">
          <a:blip r:embed="rId4">
            <a:alphaModFix/>
          </a:blip>
          <a:srcRect b="0" l="0" r="0" t="0"/>
          <a:stretch/>
        </p:blipFill>
        <p:spPr>
          <a:xfrm>
            <a:off x="5943656" y="3320569"/>
            <a:ext cx="1917700" cy="838200"/>
          </a:xfrm>
          <a:prstGeom prst="rect">
            <a:avLst/>
          </a:prstGeom>
          <a:noFill/>
          <a:ln>
            <a:noFill/>
          </a:ln>
        </p:spPr>
      </p:pic>
      <p:pic>
        <p:nvPicPr>
          <p:cNvPr id="147" name="Google Shape;147;p32"/>
          <p:cNvPicPr preferRelativeResize="0"/>
          <p:nvPr/>
        </p:nvPicPr>
        <p:blipFill rotWithShape="1">
          <a:blip r:embed="rId5">
            <a:alphaModFix/>
          </a:blip>
          <a:srcRect b="0" l="0" r="0" t="0"/>
          <a:stretch/>
        </p:blipFill>
        <p:spPr>
          <a:xfrm>
            <a:off x="5943656" y="4208664"/>
            <a:ext cx="1181100" cy="596900"/>
          </a:xfrm>
          <a:prstGeom prst="rect">
            <a:avLst/>
          </a:prstGeom>
          <a:noFill/>
          <a:ln>
            <a:noFill/>
          </a:ln>
        </p:spPr>
      </p:pic>
      <p:sp>
        <p:nvSpPr>
          <p:cNvPr id="148" name="Google Shape;148;p32"/>
          <p:cNvSpPr txBox="1"/>
          <p:nvPr/>
        </p:nvSpPr>
        <p:spPr>
          <a:xfrm>
            <a:off x="79573" y="24276"/>
            <a:ext cx="51950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none" cap="none" strike="noStrike">
                <a:solidFill>
                  <a:srgbClr val="000000"/>
                </a:solidFill>
                <a:latin typeface="Arial"/>
                <a:ea typeface="Arial"/>
                <a:cs typeface="Arial"/>
                <a:sym typeface="Arial"/>
              </a:rPr>
              <a:t>Single Layer Perceptron</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33"/>
          <p:cNvPicPr preferRelativeResize="0"/>
          <p:nvPr/>
        </p:nvPicPr>
        <p:blipFill rotWithShape="1">
          <a:blip r:embed="rId3">
            <a:alphaModFix/>
          </a:blip>
          <a:srcRect b="0" l="0" r="0" t="0"/>
          <a:stretch/>
        </p:blipFill>
        <p:spPr>
          <a:xfrm>
            <a:off x="685800" y="1069839"/>
            <a:ext cx="7772400" cy="2243173"/>
          </a:xfrm>
          <a:prstGeom prst="rect">
            <a:avLst/>
          </a:prstGeom>
          <a:noFill/>
          <a:ln>
            <a:noFill/>
          </a:ln>
        </p:spPr>
      </p:pic>
      <p:sp>
        <p:nvSpPr>
          <p:cNvPr id="154" name="Google Shape;154;p33"/>
          <p:cNvSpPr txBox="1"/>
          <p:nvPr/>
        </p:nvSpPr>
        <p:spPr>
          <a:xfrm>
            <a:off x="79573" y="0"/>
            <a:ext cx="51950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none" cap="none" strike="noStrike">
                <a:solidFill>
                  <a:srgbClr val="000000"/>
                </a:solidFill>
                <a:latin typeface="Arial"/>
                <a:ea typeface="Arial"/>
                <a:cs typeface="Arial"/>
                <a:sym typeface="Arial"/>
              </a:rPr>
              <a:t>Multi Layer Perceptron</a:t>
            </a:r>
            <a:endParaRPr b="0" i="0" sz="1800" u="none" cap="none" strike="noStrike">
              <a:solidFill>
                <a:srgbClr val="000000"/>
              </a:solidFill>
              <a:latin typeface="Arial"/>
              <a:ea typeface="Arial"/>
              <a:cs typeface="Arial"/>
              <a:sym typeface="Arial"/>
            </a:endParaRPr>
          </a:p>
        </p:txBody>
      </p:sp>
      <p:sp>
        <p:nvSpPr>
          <p:cNvPr id="155" name="Google Shape;155;p33"/>
          <p:cNvSpPr txBox="1"/>
          <p:nvPr/>
        </p:nvSpPr>
        <p:spPr>
          <a:xfrm>
            <a:off x="391116" y="788835"/>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IBM Plex Sans"/>
                <a:ea typeface="IBM Plex Sans"/>
                <a:cs typeface="IBM Plex Sans"/>
                <a:sym typeface="IBM Plex Sans"/>
              </a:rPr>
              <a:t>We can continue adding layers. </a:t>
            </a:r>
            <a:endParaRPr b="0" i="0" sz="1400" u="none" cap="none" strike="noStrike">
              <a:solidFill>
                <a:srgbClr val="000000"/>
              </a:solidFill>
              <a:latin typeface="Arial"/>
              <a:ea typeface="Arial"/>
              <a:cs typeface="Arial"/>
              <a:sym typeface="Arial"/>
            </a:endParaRPr>
          </a:p>
        </p:txBody>
      </p:sp>
      <p:pic>
        <p:nvPicPr>
          <p:cNvPr id="156" name="Google Shape;156;p33"/>
          <p:cNvPicPr preferRelativeResize="0"/>
          <p:nvPr/>
        </p:nvPicPr>
        <p:blipFill rotWithShape="1">
          <a:blip r:embed="rId4">
            <a:alphaModFix/>
          </a:blip>
          <a:srcRect b="0" l="0" r="0" t="0"/>
          <a:stretch/>
        </p:blipFill>
        <p:spPr>
          <a:xfrm>
            <a:off x="479903" y="3945909"/>
            <a:ext cx="1955800" cy="381000"/>
          </a:xfrm>
          <a:prstGeom prst="rect">
            <a:avLst/>
          </a:prstGeom>
          <a:noFill/>
          <a:ln>
            <a:noFill/>
          </a:ln>
        </p:spPr>
      </p:pic>
      <p:sp>
        <p:nvSpPr>
          <p:cNvPr id="157" name="Google Shape;157;p33"/>
          <p:cNvSpPr txBox="1"/>
          <p:nvPr/>
        </p:nvSpPr>
        <p:spPr>
          <a:xfrm>
            <a:off x="2573267" y="3471130"/>
            <a:ext cx="6570733" cy="133055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Each neuron receives all the input data and uses the same summation and activation functions.</a:t>
            </a:r>
            <a:endParaRPr/>
          </a:p>
          <a:p>
            <a:pPr indent="-285750" lvl="0" marL="285750" marR="0" rtl="0" algn="l">
              <a:lnSpc>
                <a:spcPct val="15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Each neuron has its own unique set of weights and a bias, which are trained during learning.</a:t>
            </a:r>
            <a:endParaRPr/>
          </a:p>
          <a:p>
            <a:pPr indent="-285750" lvl="0" marL="285750" marR="0" rtl="0" algn="l">
              <a:lnSpc>
                <a:spcPct val="15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This allows each neuron to focus on different features or patterns in the data.</a:t>
            </a:r>
            <a:endParaRPr/>
          </a:p>
          <a:p>
            <a:pPr indent="-285750" lvl="0" marL="285750" marR="0" rtl="0" algn="l">
              <a:lnSpc>
                <a:spcPct val="15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The output of a neuron becomes the input for neurons in the next layer, enabling the network to build progressively more complex patterns from simpler ones.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